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48" r:id="rId4"/>
  </p:sldMasterIdLst>
  <p:notesMasterIdLst>
    <p:notesMasterId r:id="rId21"/>
  </p:notesMasterIdLst>
  <p:handoutMasterIdLst>
    <p:handoutMasterId r:id="rId22"/>
  </p:handoutMasterIdLst>
  <p:sldIdLst>
    <p:sldId id="256" r:id="rId5"/>
    <p:sldId id="263" r:id="rId6"/>
    <p:sldId id="257" r:id="rId7"/>
    <p:sldId id="267" r:id="rId8"/>
    <p:sldId id="261" r:id="rId9"/>
    <p:sldId id="265" r:id="rId10"/>
    <p:sldId id="2145705788" r:id="rId11"/>
    <p:sldId id="2145705787" r:id="rId12"/>
    <p:sldId id="268" r:id="rId13"/>
    <p:sldId id="269" r:id="rId14"/>
    <p:sldId id="270" r:id="rId15"/>
    <p:sldId id="271" r:id="rId16"/>
    <p:sldId id="2145705785" r:id="rId17"/>
    <p:sldId id="2145705784" r:id="rId18"/>
    <p:sldId id="2145705786" r:id="rId19"/>
    <p:sldId id="2145705783" r:id="rId20"/>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Consolas" panose="020B0609020204030204" pitchFamily="49" charset="0"/>
      <p:regular r:id="rId27"/>
      <p:bold r:id="rId28"/>
      <p:italic r:id="rId29"/>
      <p:boldItalic r:id="rId30"/>
    </p:embeddedFont>
    <p:embeddedFont>
      <p:font typeface="IBM Plex Sans" panose="020B0503050203000203" pitchFamily="34" charset="0"/>
      <p:regular r:id="rId31"/>
      <p:bold r:id="rId32"/>
      <p:italic r:id="rId33"/>
      <p:boldItalic r:id="rId34"/>
    </p:embeddedFont>
    <p:embeddedFont>
      <p:font typeface="Verdana" panose="020B0604030504040204" pitchFamily="34" charset="0"/>
      <p:regular r:id="rId35"/>
      <p:bold r:id="rId36"/>
      <p:italic r:id="rId37"/>
      <p:boldItalic r:id="rId3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3741"/>
    <a:srgbClr val="FDBA12"/>
    <a:srgbClr val="EC0089"/>
    <a:srgbClr val="1F0047"/>
    <a:srgbClr val="4C6169"/>
    <a:srgbClr val="123E64"/>
    <a:srgbClr val="FF8641"/>
    <a:srgbClr val="149089"/>
    <a:srgbClr val="111111"/>
    <a:srgbClr val="CA00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77" autoAdjust="0"/>
    <p:restoredTop sz="87415" autoAdjust="0"/>
  </p:normalViewPr>
  <p:slideViewPr>
    <p:cSldViewPr snapToObjects="1">
      <p:cViewPr varScale="1">
        <p:scale>
          <a:sx n="148" d="100"/>
          <a:sy n="148" d="100"/>
        </p:scale>
        <p:origin x="656" y="1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808"/>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9" Type="http://schemas.openxmlformats.org/officeDocument/2006/relationships/presProps" Target="presProps.xml"/><Relationship Id="rId21" Type="http://schemas.openxmlformats.org/officeDocument/2006/relationships/notesMaster" Target="notesMasters/notesMaster1.xml"/><Relationship Id="rId34" Type="http://schemas.openxmlformats.org/officeDocument/2006/relationships/font" Target="fonts/font12.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7.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9.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984E9E7-0A46-C642-B1CD-9F43F63A761F}" type="datetime1">
              <a:rPr lang="en-US" smtClean="0"/>
              <a:t>5/28/22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DC0FFE6-5FBB-9B41-A19C-338E023F0B0A}" type="slidenum">
              <a:rPr lang="en-US" smtClean="0"/>
              <a:pPr/>
              <a:t>‹#›</a:t>
            </a:fld>
            <a:endParaRPr lang="en-US"/>
          </a:p>
        </p:txBody>
      </p:sp>
    </p:spTree>
    <p:extLst>
      <p:ext uri="{BB962C8B-B14F-4D97-AF65-F5344CB8AC3E}">
        <p14:creationId xmlns:p14="http://schemas.microsoft.com/office/powerpoint/2010/main" val="96567709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svg>
</file>

<file path=ppt/media/image12.png>
</file>

<file path=ppt/media/image13.sv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F37FED-970C-2049-96AE-96BD1BA5E2DA}" type="datetime1">
              <a:rPr lang="en-US" smtClean="0"/>
              <a:t>5/28/22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048085-8ED8-F544-9D86-69C4C46BE9E8}" type="slidenum">
              <a:rPr lang="en-US" smtClean="0"/>
              <a:pPr/>
              <a:t>‹#›</a:t>
            </a:fld>
            <a:endParaRPr lang="en-US"/>
          </a:p>
        </p:txBody>
      </p:sp>
    </p:spTree>
    <p:extLst>
      <p:ext uri="{BB962C8B-B14F-4D97-AF65-F5344CB8AC3E}">
        <p14:creationId xmlns:p14="http://schemas.microsoft.com/office/powerpoint/2010/main" val="459960253"/>
      </p:ext>
    </p:extLst>
  </p:cSld>
  <p:clrMap bg1="lt1" tx1="dk1" bg2="lt2" tx2="dk2" accent1="accent1" accent2="accent2" accent3="accent3" accent4="accent4" accent5="accent5" accent6="accent6" hlink="hlink" folHlink="folHlink"/>
  <p:hf sldNum="0"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So far Sven has thought us how AKS is a stable hosting environment for applications running in the cloud. In fact I would go so far as saying that it is saying that kubernetes is the de facto standard for mission critical hosting environments.</a:t>
            </a:r>
          </a:p>
          <a:p>
            <a:r>
              <a:rPr lang="en-NO" dirty="0"/>
              <a:t>However we have demonstrated by now that upgrading AKS from one version to the next requires thoughtful planning and preparation.</a:t>
            </a:r>
          </a:p>
          <a:p>
            <a:endParaRPr lang="en-NO" dirty="0"/>
          </a:p>
          <a:p>
            <a:r>
              <a:rPr lang="en-NO" dirty="0"/>
              <a:t>Some of you might be thinking. Is there not a better way to manage servers?</a:t>
            </a:r>
          </a:p>
          <a:p>
            <a:r>
              <a:rPr lang="en-NO" dirty="0"/>
              <a:t>If we could work on a higher level. Then we could spend less time managing servers. We want the lest level of maintainance, like in Software as as Service (SaaS), with the same tight control we have with Infrastructure as as Serice (IaaS).</a:t>
            </a:r>
          </a:p>
          <a:p>
            <a:endParaRPr lang="en-NO" dirty="0"/>
          </a:p>
        </p:txBody>
      </p:sp>
    </p:spTree>
    <p:extLst>
      <p:ext uri="{BB962C8B-B14F-4D97-AF65-F5344CB8AC3E}">
        <p14:creationId xmlns:p14="http://schemas.microsoft.com/office/powerpoint/2010/main" val="38200068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Reading system logs can done with Azure log analytics. T</a:t>
            </a:r>
            <a:r>
              <a:rPr lang="en-GB" dirty="0"/>
              <a:t>h</a:t>
            </a:r>
            <a:r>
              <a:rPr lang="en-NO" dirty="0"/>
              <a:t>e application writes logs wit a fixed scama that you can query with this expression.</a:t>
            </a:r>
          </a:p>
          <a:p>
            <a:r>
              <a:rPr lang="en-NO" dirty="0"/>
              <a:t>So remember to set up azure log aqalytics.</a:t>
            </a:r>
          </a:p>
          <a:p>
            <a:endParaRPr lang="en-NO" dirty="0"/>
          </a:p>
        </p:txBody>
      </p:sp>
    </p:spTree>
    <p:extLst>
      <p:ext uri="{BB962C8B-B14F-4D97-AF65-F5344CB8AC3E}">
        <p14:creationId xmlns:p14="http://schemas.microsoft.com/office/powerpoint/2010/main" val="4017938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When you have done so your log lines in will show up in log analytics as column Log_s</a:t>
            </a:r>
          </a:p>
          <a:p>
            <a:endParaRPr lang="en-NO" dirty="0"/>
          </a:p>
          <a:p>
            <a:r>
              <a:rPr lang="en-NO" dirty="0"/>
              <a:t>Let’s do hands on.</a:t>
            </a:r>
          </a:p>
          <a:p>
            <a:endParaRPr lang="en-NO" dirty="0"/>
          </a:p>
        </p:txBody>
      </p:sp>
    </p:spTree>
    <p:extLst>
      <p:ext uri="{BB962C8B-B14F-4D97-AF65-F5344CB8AC3E}">
        <p14:creationId xmlns:p14="http://schemas.microsoft.com/office/powerpoint/2010/main" val="3363542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sum it up.</a:t>
            </a:r>
          </a:p>
          <a:p>
            <a:r>
              <a:rPr lang="en-GB" dirty="0"/>
              <a:t>W</a:t>
            </a:r>
            <a:r>
              <a:rPr lang="en-NO" dirty="0"/>
              <a:t>e have now seen the benefits of azure container apps.</a:t>
            </a:r>
          </a:p>
          <a:p>
            <a:r>
              <a:rPr lang="en-NO" dirty="0"/>
              <a:t>We saw a comparison to other hosting alternatives on azure.</a:t>
            </a:r>
          </a:p>
          <a:p>
            <a:r>
              <a:rPr lang="en-GB" dirty="0"/>
              <a:t>W</a:t>
            </a:r>
            <a:r>
              <a:rPr lang="en-NO" dirty="0"/>
              <a:t>e have seen a working demonstrations with kibana, environment variables and ingress.</a:t>
            </a:r>
          </a:p>
          <a:p>
            <a:endParaRPr lang="en-NO" dirty="0"/>
          </a:p>
          <a:p>
            <a:r>
              <a:rPr lang="en-NO" dirty="0"/>
              <a:t>I think container apps looks really promising. </a:t>
            </a:r>
            <a:r>
              <a:rPr lang="nb-NO" dirty="0"/>
              <a:t>It </a:t>
            </a:r>
            <a:r>
              <a:rPr lang="nb-NO" dirty="0" err="1"/>
              <a:t>can</a:t>
            </a:r>
            <a:r>
              <a:rPr lang="nb-NO" dirty="0"/>
              <a:t> </a:t>
            </a:r>
            <a:r>
              <a:rPr lang="nb-NO" dirty="0" err="1"/>
              <a:t>become</a:t>
            </a:r>
            <a:r>
              <a:rPr lang="nb-NO" dirty="0"/>
              <a:t> a </a:t>
            </a:r>
            <a:r>
              <a:rPr lang="en-NO" dirty="0"/>
              <a:t>great product once it leaves preview</a:t>
            </a:r>
            <a:r>
              <a:rPr lang="nb-NO" dirty="0"/>
              <a:t>. </a:t>
            </a:r>
            <a:r>
              <a:rPr lang="nb-NO" dirty="0" err="1"/>
              <a:t>Nowever</a:t>
            </a:r>
            <a:r>
              <a:rPr lang="nb-NO" dirty="0"/>
              <a:t>, As I am </a:t>
            </a:r>
            <a:r>
              <a:rPr lang="nb-NO" dirty="0" err="1"/>
              <a:t>kubernetes</a:t>
            </a:r>
            <a:r>
              <a:rPr lang="nb-NO" dirty="0"/>
              <a:t> operator I have a hard time </a:t>
            </a:r>
            <a:r>
              <a:rPr lang="nb-NO" dirty="0" err="1"/>
              <a:t>believing</a:t>
            </a:r>
            <a:r>
              <a:rPr lang="nb-NO" dirty="0"/>
              <a:t> </a:t>
            </a:r>
            <a:r>
              <a:rPr lang="nb-NO" dirty="0" err="1"/>
              <a:t>that</a:t>
            </a:r>
            <a:r>
              <a:rPr lang="nb-NO" dirty="0"/>
              <a:t> </a:t>
            </a:r>
            <a:r>
              <a:rPr lang="nb-NO" dirty="0" err="1"/>
              <a:t>docker</a:t>
            </a:r>
            <a:r>
              <a:rPr lang="nb-NO" dirty="0"/>
              <a:t> images has </a:t>
            </a:r>
            <a:r>
              <a:rPr lang="nb-NO" dirty="0" err="1"/>
              <a:t>the</a:t>
            </a:r>
            <a:r>
              <a:rPr lang="nb-NO" dirty="0"/>
              <a:t> same </a:t>
            </a:r>
            <a:r>
              <a:rPr lang="nb-NO" dirty="0" err="1"/>
              <a:t>life</a:t>
            </a:r>
            <a:r>
              <a:rPr lang="nb-NO" dirty="0"/>
              <a:t> </a:t>
            </a:r>
            <a:r>
              <a:rPr lang="nb-NO" dirty="0" err="1"/>
              <a:t>cycle</a:t>
            </a:r>
            <a:r>
              <a:rPr lang="nb-NO" dirty="0"/>
              <a:t> as </a:t>
            </a:r>
            <a:r>
              <a:rPr lang="nb-NO" dirty="0" err="1"/>
              <a:t>the</a:t>
            </a:r>
            <a:r>
              <a:rPr lang="nb-NO" dirty="0"/>
              <a:t> </a:t>
            </a:r>
            <a:r>
              <a:rPr lang="nb-NO" dirty="0" err="1"/>
              <a:t>cluster</a:t>
            </a:r>
            <a:r>
              <a:rPr lang="nb-NO" dirty="0"/>
              <a:t>. I </a:t>
            </a:r>
            <a:r>
              <a:rPr lang="nb-NO" dirty="0" err="1"/>
              <a:t>don’t</a:t>
            </a:r>
            <a:r>
              <a:rPr lang="nb-NO" dirty="0"/>
              <a:t> </a:t>
            </a:r>
            <a:r>
              <a:rPr lang="nb-NO" dirty="0" err="1"/>
              <a:t>think</a:t>
            </a:r>
            <a:r>
              <a:rPr lang="nb-NO" dirty="0"/>
              <a:t> </a:t>
            </a:r>
            <a:r>
              <a:rPr lang="nb-NO" dirty="0" err="1"/>
              <a:t>they</a:t>
            </a:r>
            <a:r>
              <a:rPr lang="nb-NO" dirty="0"/>
              <a:t> </a:t>
            </a:r>
            <a:r>
              <a:rPr lang="nb-NO" dirty="0" err="1"/>
              <a:t>should</a:t>
            </a:r>
            <a:r>
              <a:rPr lang="nb-NO" dirty="0"/>
              <a:t> be </a:t>
            </a:r>
            <a:r>
              <a:rPr lang="nb-NO" dirty="0" err="1"/>
              <a:t>deloyed</a:t>
            </a:r>
            <a:r>
              <a:rPr lang="nb-NO" dirty="0"/>
              <a:t> </a:t>
            </a:r>
            <a:r>
              <a:rPr lang="nb-NO" dirty="0" err="1"/>
              <a:t>with</a:t>
            </a:r>
            <a:r>
              <a:rPr lang="nb-NO" dirty="0"/>
              <a:t> </a:t>
            </a:r>
            <a:r>
              <a:rPr lang="nb-NO" dirty="0" err="1"/>
              <a:t>the</a:t>
            </a:r>
            <a:r>
              <a:rPr lang="nb-NO" dirty="0"/>
              <a:t> same </a:t>
            </a:r>
            <a:r>
              <a:rPr lang="nb-NO" dirty="0" err="1"/>
              <a:t>code</a:t>
            </a:r>
            <a:r>
              <a:rPr lang="nb-NO" dirty="0"/>
              <a:t> </a:t>
            </a:r>
            <a:r>
              <a:rPr lang="nb-NO" dirty="0" err="1"/>
              <a:t>which</a:t>
            </a:r>
            <a:r>
              <a:rPr lang="nb-NO" dirty="0"/>
              <a:t> </a:t>
            </a:r>
            <a:r>
              <a:rPr lang="nb-NO" dirty="0" err="1"/>
              <a:t>provisions</a:t>
            </a:r>
            <a:r>
              <a:rPr lang="nb-NO" dirty="0"/>
              <a:t> </a:t>
            </a:r>
            <a:r>
              <a:rPr lang="nb-NO" dirty="0" err="1"/>
              <a:t>the</a:t>
            </a:r>
            <a:r>
              <a:rPr lang="nb-NO" dirty="0"/>
              <a:t> </a:t>
            </a:r>
            <a:r>
              <a:rPr lang="nb-NO" dirty="0" err="1"/>
              <a:t>cluster</a:t>
            </a:r>
            <a:r>
              <a:rPr lang="nb-NO" dirty="0"/>
              <a:t>. </a:t>
            </a:r>
            <a:r>
              <a:rPr lang="nb-NO" dirty="0" err="1"/>
              <a:t>We</a:t>
            </a:r>
            <a:r>
              <a:rPr lang="nb-NO" dirty="0"/>
              <a:t> ill </a:t>
            </a:r>
            <a:r>
              <a:rPr lang="nb-NO" dirty="0" err="1"/>
              <a:t>see</a:t>
            </a:r>
            <a:r>
              <a:rPr lang="nb-NO" dirty="0"/>
              <a:t> </a:t>
            </a:r>
            <a:r>
              <a:rPr lang="nb-NO" dirty="0" err="1"/>
              <a:t>if</a:t>
            </a:r>
            <a:r>
              <a:rPr lang="nb-NO" dirty="0"/>
              <a:t> </a:t>
            </a:r>
            <a:r>
              <a:rPr lang="nb-NO" dirty="0" err="1"/>
              <a:t>the</a:t>
            </a:r>
            <a:r>
              <a:rPr lang="nb-NO" dirty="0"/>
              <a:t> </a:t>
            </a:r>
            <a:r>
              <a:rPr lang="nb-NO" dirty="0" err="1"/>
              <a:t>community</a:t>
            </a:r>
            <a:r>
              <a:rPr lang="nb-NO" dirty="0"/>
              <a:t> </a:t>
            </a:r>
            <a:r>
              <a:rPr lang="nb-NO" dirty="0" err="1"/>
              <a:t>want</a:t>
            </a:r>
            <a:r>
              <a:rPr lang="nb-NO" dirty="0"/>
              <a:t> to </a:t>
            </a:r>
            <a:r>
              <a:rPr lang="nb-NO" dirty="0" err="1"/>
              <a:t>keep</a:t>
            </a:r>
            <a:r>
              <a:rPr lang="nb-NO" dirty="0"/>
              <a:t> containers and hosting </a:t>
            </a:r>
            <a:r>
              <a:rPr lang="nb-NO" dirty="0" err="1"/>
              <a:t>responsibilities</a:t>
            </a:r>
            <a:r>
              <a:rPr lang="nb-NO" dirty="0"/>
              <a:t> </a:t>
            </a:r>
            <a:r>
              <a:rPr lang="nb-NO" dirty="0" err="1"/>
              <a:t>together</a:t>
            </a:r>
            <a:r>
              <a:rPr lang="nb-NO" dirty="0"/>
              <a:t> or separate.</a:t>
            </a:r>
          </a:p>
          <a:p>
            <a:endParaRPr lang="nb-NO" dirty="0"/>
          </a:p>
          <a:p>
            <a:r>
              <a:rPr lang="nb-NO" dirty="0"/>
              <a:t>I </a:t>
            </a:r>
            <a:r>
              <a:rPr lang="nb-NO" dirty="0" err="1"/>
              <a:t>imagine</a:t>
            </a:r>
            <a:r>
              <a:rPr lang="nb-NO" dirty="0"/>
              <a:t> </a:t>
            </a:r>
            <a:r>
              <a:rPr lang="nb-NO" dirty="0" err="1"/>
              <a:t>that</a:t>
            </a:r>
            <a:r>
              <a:rPr lang="nb-NO" dirty="0"/>
              <a:t> container apps </a:t>
            </a:r>
            <a:r>
              <a:rPr lang="nb-NO" dirty="0" err="1"/>
              <a:t>will</a:t>
            </a:r>
            <a:r>
              <a:rPr lang="nb-NO" dirty="0"/>
              <a:t> be best </a:t>
            </a:r>
            <a:r>
              <a:rPr lang="nb-NO" dirty="0" err="1"/>
              <a:t>suited</a:t>
            </a:r>
            <a:r>
              <a:rPr lang="nb-NO" dirty="0"/>
              <a:t> for test </a:t>
            </a:r>
            <a:r>
              <a:rPr lang="nb-NO" dirty="0" err="1"/>
              <a:t>environments</a:t>
            </a:r>
            <a:r>
              <a:rPr lang="nb-NO" dirty="0"/>
              <a:t> in Vipps.</a:t>
            </a:r>
          </a:p>
          <a:p>
            <a:endParaRPr lang="nb-NO" dirty="0"/>
          </a:p>
          <a:p>
            <a:r>
              <a:rPr lang="en-NO" dirty="0"/>
              <a:t>Back to you Sven.</a:t>
            </a:r>
          </a:p>
          <a:p>
            <a:endParaRPr lang="en-NO" dirty="0"/>
          </a:p>
        </p:txBody>
      </p:sp>
    </p:spTree>
    <p:extLst>
      <p:ext uri="{BB962C8B-B14F-4D97-AF65-F5344CB8AC3E}">
        <p14:creationId xmlns:p14="http://schemas.microsoft.com/office/powerpoint/2010/main" val="14850960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O" dirty="0"/>
          </a:p>
        </p:txBody>
      </p:sp>
    </p:spTree>
    <p:extLst>
      <p:ext uri="{BB962C8B-B14F-4D97-AF65-F5344CB8AC3E}">
        <p14:creationId xmlns:p14="http://schemas.microsoft.com/office/powerpoint/2010/main" val="3928422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what are the alternatives for hosting on azure today?</a:t>
            </a:r>
          </a:p>
          <a:p>
            <a:endParaRPr lang="en-GB" dirty="0"/>
          </a:p>
          <a:p>
            <a:r>
              <a:rPr lang="en-GB" dirty="0"/>
              <a:t>We AKS. It is might and effective.</a:t>
            </a:r>
          </a:p>
          <a:p>
            <a:endParaRPr lang="en-GB" dirty="0"/>
          </a:p>
          <a:p>
            <a:r>
              <a:rPr lang="en-GB" dirty="0"/>
              <a:t>Then we have azure app services</a:t>
            </a:r>
            <a:r>
              <a:rPr lang="en-NO" dirty="0"/>
              <a:t>. It is simple to use, but is most suited for web apps. Also the scaling part is only based on CPU and memory only.</a:t>
            </a:r>
          </a:p>
          <a:p>
            <a:endParaRPr lang="en-NO" dirty="0"/>
          </a:p>
          <a:p>
            <a:r>
              <a:rPr lang="en-NO" dirty="0"/>
              <a:t>Then we wave Azure functions.</a:t>
            </a:r>
            <a:r>
              <a:rPr lang="en-GB" dirty="0"/>
              <a:t> Functions are managed by Microsoft. It has scaling based on CPU, memory or the size of </a:t>
            </a:r>
            <a:r>
              <a:rPr lang="en-GB" dirty="0" err="1"/>
              <a:t>eventhub</a:t>
            </a:r>
            <a:r>
              <a:rPr lang="en-GB" dirty="0"/>
              <a:t> queue, and is well suited for both APIs and background processing. Unfortunately, Due to the way functions are built, you can not expect them to serve 24-7 out of the box. We have seen in our company that there are downtime windows on the azure functions platform itself. There are ways around this </a:t>
            </a:r>
            <a:r>
              <a:rPr lang="en-GB" dirty="0" err="1"/>
              <a:t>tho</a:t>
            </a:r>
            <a:r>
              <a:rPr lang="en-GB" dirty="0"/>
              <a:t>.</a:t>
            </a:r>
            <a:endParaRPr lang="en-NO" dirty="0"/>
          </a:p>
          <a:p>
            <a:endParaRPr lang="en-NO" dirty="0"/>
          </a:p>
        </p:txBody>
      </p:sp>
    </p:spTree>
    <p:extLst>
      <p:ext uri="{BB962C8B-B14F-4D97-AF65-F5344CB8AC3E}">
        <p14:creationId xmlns:p14="http://schemas.microsoft.com/office/powerpoint/2010/main" val="2241294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Enter azure container apps.</a:t>
            </a:r>
          </a:p>
          <a:p>
            <a:r>
              <a:rPr lang="en-GB" dirty="0"/>
              <a:t>I</a:t>
            </a:r>
            <a:r>
              <a:rPr lang="en-NO" dirty="0"/>
              <a:t>t is a new product from microsoft which is still in preview.</a:t>
            </a:r>
          </a:p>
          <a:p>
            <a:r>
              <a:rPr lang="en-NO" dirty="0"/>
              <a:t>It runs on top of AKS, but abstracts away all the manag</a:t>
            </a:r>
            <a:r>
              <a:rPr lang="en-GB" dirty="0"/>
              <a:t>e</a:t>
            </a:r>
            <a:r>
              <a:rPr lang="en-NO" dirty="0"/>
              <a:t>ment. It can run a collection of containers and has powerfull scaling. </a:t>
            </a:r>
          </a:p>
          <a:p>
            <a:endParaRPr lang="en-NO" dirty="0"/>
          </a:p>
          <a:p>
            <a:endParaRPr lang="en-NO" dirty="0"/>
          </a:p>
        </p:txBody>
      </p:sp>
    </p:spTree>
    <p:extLst>
      <p:ext uri="{BB962C8B-B14F-4D97-AF65-F5344CB8AC3E}">
        <p14:creationId xmlns:p14="http://schemas.microsoft.com/office/powerpoint/2010/main" val="1527952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So let us do a demo. You guys likes demos right?</a:t>
            </a:r>
          </a:p>
          <a:p>
            <a:endParaRPr lang="en-NO" dirty="0"/>
          </a:p>
          <a:p>
            <a:r>
              <a:rPr lang="en-NO" dirty="0"/>
              <a:t>So this example we found an an application called called Kibana. Some of you might know it.</a:t>
            </a:r>
          </a:p>
          <a:p>
            <a:endParaRPr lang="en-NO" dirty="0"/>
          </a:p>
        </p:txBody>
      </p:sp>
    </p:spTree>
    <p:extLst>
      <p:ext uri="{BB962C8B-B14F-4D97-AF65-F5344CB8AC3E}">
        <p14:creationId xmlns:p14="http://schemas.microsoft.com/office/powerpoint/2010/main" val="35447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a:t>
            </a:r>
            <a:r>
              <a:rPr lang="en-NO" dirty="0"/>
              <a:t>or the demo we are going to set up an environment “test”. It is</a:t>
            </a:r>
            <a:r>
              <a:rPr lang="nb-NO" dirty="0"/>
              <a:t> m</a:t>
            </a:r>
            <a:r>
              <a:rPr lang="en-NO" dirty="0"/>
              <a:t>arked with the blue box on the figure.</a:t>
            </a:r>
          </a:p>
          <a:p>
            <a:endParaRPr lang="en-NO" dirty="0"/>
          </a:p>
          <a:p>
            <a:r>
              <a:rPr lang="en-GB" dirty="0"/>
              <a:t>Then w</a:t>
            </a:r>
            <a:r>
              <a:rPr lang="en-NO" dirty="0"/>
              <a:t>e are going to put two container apps, kibana and elasticsearch, into this environment.These are marked </a:t>
            </a:r>
            <a:r>
              <a:rPr lang="en-GB" dirty="0" err="1"/>
              <a:t>wi</a:t>
            </a:r>
            <a:r>
              <a:rPr lang="en-NO" dirty="0"/>
              <a:t>th gray boxes.</a:t>
            </a:r>
          </a:p>
          <a:p>
            <a:endParaRPr lang="en-NO" dirty="0"/>
          </a:p>
          <a:p>
            <a:r>
              <a:rPr lang="en-NO" dirty="0"/>
              <a:t>Off course we are going to accept traffic. Kibaina accepts traffic from the internet with an external ingress, while elasticsearch will only accept traffic from kibana through an internal ingress.</a:t>
            </a:r>
          </a:p>
          <a:p>
            <a:r>
              <a:rPr lang="en-NO" dirty="0"/>
              <a:t>Each application will have many revisions. </a:t>
            </a:r>
            <a:r>
              <a:rPr lang="en-GB" dirty="0"/>
              <a:t>W</a:t>
            </a:r>
            <a:r>
              <a:rPr lang="en-NO" dirty="0"/>
              <a:t>e will get back to that.</a:t>
            </a:r>
          </a:p>
          <a:p>
            <a:br>
              <a:rPr lang="en-NO" dirty="0"/>
            </a:br>
            <a:r>
              <a:rPr lang="en-GB" dirty="0"/>
              <a:t>T</a:t>
            </a:r>
            <a:r>
              <a:rPr lang="en-NO" dirty="0"/>
              <a:t>o set this example we will use the bicep language.</a:t>
            </a:r>
          </a:p>
        </p:txBody>
      </p:sp>
    </p:spTree>
    <p:extLst>
      <p:ext uri="{BB962C8B-B14F-4D97-AF65-F5344CB8AC3E}">
        <p14:creationId xmlns:p14="http://schemas.microsoft.com/office/powerpoint/2010/main" val="11284049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THIS PART WILL BE DONE INTERACTIVELY FROM VISUAL STUDIO CODE AND THE COMMAND LINE.</a:t>
            </a:r>
          </a:p>
          <a:p>
            <a:endParaRPr lang="en-NO" dirty="0"/>
          </a:p>
          <a:p>
            <a:r>
              <a:rPr lang="en-NO" dirty="0"/>
              <a:t>The first thing we need is elasticsearch.</a:t>
            </a:r>
          </a:p>
          <a:p>
            <a:r>
              <a:rPr lang="en-NO" dirty="0"/>
              <a:t>This is how we define elasticsearch </a:t>
            </a:r>
            <a:r>
              <a:rPr lang="en-GB" dirty="0" err="1"/>
              <a:t>wi</a:t>
            </a:r>
            <a:r>
              <a:rPr lang="en-NO" dirty="0"/>
              <a:t>th bicep.</a:t>
            </a:r>
          </a:p>
          <a:p>
            <a:r>
              <a:rPr lang="en-NO" dirty="0"/>
              <a:t>Notice is how the ingress is marked as external:false and targetPort 9200. That is the port on the docker container. </a:t>
            </a:r>
            <a:r>
              <a:rPr lang="en-GB" dirty="0"/>
              <a:t>I</a:t>
            </a:r>
            <a:r>
              <a:rPr lang="en-NO" dirty="0"/>
              <a:t>t is right in the middle of the screen. </a:t>
            </a:r>
            <a:r>
              <a:rPr lang="en-GB" dirty="0"/>
              <a:t>T</a:t>
            </a:r>
            <a:r>
              <a:rPr lang="en-NO" dirty="0"/>
              <a:t>his means elasticsearch can only communicate with other applications in the environment.  </a:t>
            </a:r>
          </a:p>
        </p:txBody>
      </p:sp>
      <p:sp>
        <p:nvSpPr>
          <p:cNvPr id="4" name="Slide Number Placeholder 3"/>
          <p:cNvSpPr>
            <a:spLocks noGrp="1"/>
          </p:cNvSpPr>
          <p:nvPr>
            <p:ph type="sldNum" sz="quarter" idx="5"/>
          </p:nvPr>
        </p:nvSpPr>
        <p:spPr/>
        <p:txBody>
          <a:bodyPr/>
          <a:lstStyle/>
          <a:p>
            <a:fld id="{6E0BE150-BE43-2B4D-BEC0-5DAE86165DF0}" type="slidenum">
              <a:rPr lang="en-NO" smtClean="0"/>
              <a:t>9</a:t>
            </a:fld>
            <a:endParaRPr lang="en-NO"/>
          </a:p>
        </p:txBody>
      </p:sp>
    </p:spTree>
    <p:extLst>
      <p:ext uri="{BB962C8B-B14F-4D97-AF65-F5344CB8AC3E}">
        <p14:creationId xmlns:p14="http://schemas.microsoft.com/office/powerpoint/2010/main" val="2223242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No web application is complete without environment variables. </a:t>
            </a:r>
            <a:r>
              <a:rPr lang="en-GB" dirty="0"/>
              <a:t>T</a:t>
            </a:r>
            <a:r>
              <a:rPr lang="en-NO" dirty="0"/>
              <a:t>his is how we define them in bicep. They are bundled with the docker image and tag. If you need a new version then you create a revision and repeat the new environment variables with the new version of the image.</a:t>
            </a:r>
          </a:p>
        </p:txBody>
      </p:sp>
      <p:sp>
        <p:nvSpPr>
          <p:cNvPr id="4" name="Slide Number Placeholder 3"/>
          <p:cNvSpPr>
            <a:spLocks noGrp="1"/>
          </p:cNvSpPr>
          <p:nvPr>
            <p:ph type="sldNum" sz="quarter" idx="5"/>
          </p:nvPr>
        </p:nvSpPr>
        <p:spPr/>
        <p:txBody>
          <a:bodyPr/>
          <a:lstStyle/>
          <a:p>
            <a:fld id="{6E0BE150-BE43-2B4D-BEC0-5DAE86165DF0}" type="slidenum">
              <a:rPr lang="en-NO" smtClean="0"/>
              <a:t>10</a:t>
            </a:fld>
            <a:endParaRPr lang="en-NO"/>
          </a:p>
        </p:txBody>
      </p:sp>
    </p:spTree>
    <p:extLst>
      <p:ext uri="{BB962C8B-B14F-4D97-AF65-F5344CB8AC3E}">
        <p14:creationId xmlns:p14="http://schemas.microsoft.com/office/powerpoint/2010/main" val="3349647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The scaling of elasticsearch is fixed. </a:t>
            </a:r>
            <a:r>
              <a:rPr lang="en-GB" dirty="0"/>
              <a:t>W</a:t>
            </a:r>
            <a:r>
              <a:rPr lang="en-NO" dirty="0"/>
              <a:t>e want one instance as you can see in the middle of </a:t>
            </a:r>
            <a:r>
              <a:rPr lang="en-GB" dirty="0" err="1"/>
              <a:t>th</a:t>
            </a:r>
            <a:r>
              <a:rPr lang="en-NO" dirty="0"/>
              <a:t>e screen.</a:t>
            </a:r>
          </a:p>
          <a:p>
            <a:endParaRPr lang="en-NO" dirty="0"/>
          </a:p>
          <a:p>
            <a:r>
              <a:rPr lang="en-NO" dirty="0"/>
              <a:t>I the end we want to store the fully qualified domain name or FQDN, and output it to the next bicep file.</a:t>
            </a:r>
          </a:p>
        </p:txBody>
      </p:sp>
      <p:sp>
        <p:nvSpPr>
          <p:cNvPr id="4" name="Slide Number Placeholder 3"/>
          <p:cNvSpPr>
            <a:spLocks noGrp="1"/>
          </p:cNvSpPr>
          <p:nvPr>
            <p:ph type="sldNum" sz="quarter" idx="5"/>
          </p:nvPr>
        </p:nvSpPr>
        <p:spPr/>
        <p:txBody>
          <a:bodyPr/>
          <a:lstStyle/>
          <a:p>
            <a:fld id="{6E0BE150-BE43-2B4D-BEC0-5DAE86165DF0}" type="slidenum">
              <a:rPr lang="en-NO" smtClean="0"/>
              <a:t>11</a:t>
            </a:fld>
            <a:endParaRPr lang="en-NO"/>
          </a:p>
        </p:txBody>
      </p:sp>
    </p:spTree>
    <p:extLst>
      <p:ext uri="{BB962C8B-B14F-4D97-AF65-F5344CB8AC3E}">
        <p14:creationId xmlns:p14="http://schemas.microsoft.com/office/powerpoint/2010/main" val="580369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Kibana is set up in a similar manner.</a:t>
            </a:r>
          </a:p>
          <a:p>
            <a:r>
              <a:rPr lang="en-GB" dirty="0"/>
              <a:t>A</a:t>
            </a:r>
            <a:r>
              <a:rPr lang="en-NO" dirty="0"/>
              <a:t> docker container, with some environment variables.</a:t>
            </a:r>
          </a:p>
          <a:p>
            <a:r>
              <a:rPr lang="en-NO" dirty="0"/>
              <a:t>It scales from 1 to 8 instances depending on HTTP requests </a:t>
            </a:r>
          </a:p>
          <a:p>
            <a:endParaRPr lang="en-NO" dirty="0"/>
          </a:p>
          <a:p>
            <a:r>
              <a:rPr lang="nb-NO" dirty="0"/>
              <a:t>It is time for </a:t>
            </a:r>
            <a:r>
              <a:rPr lang="nb-NO" dirty="0" err="1"/>
              <a:t>showing</a:t>
            </a:r>
            <a:r>
              <a:rPr lang="nb-NO" dirty="0"/>
              <a:t> hands </a:t>
            </a:r>
            <a:r>
              <a:rPr lang="nb-NO" dirty="0" err="1"/>
              <a:t>on</a:t>
            </a:r>
            <a:r>
              <a:rPr lang="nb-NO" dirty="0"/>
              <a:t>, </a:t>
            </a:r>
            <a:r>
              <a:rPr lang="nb-NO" dirty="0" err="1"/>
              <a:t>but</a:t>
            </a:r>
            <a:r>
              <a:rPr lang="nb-NO" dirty="0"/>
              <a:t> first </a:t>
            </a:r>
            <a:r>
              <a:rPr lang="nb-NO" dirty="0" err="1"/>
              <a:t>we</a:t>
            </a:r>
            <a:r>
              <a:rPr lang="nb-NO" dirty="0"/>
              <a:t> </a:t>
            </a:r>
            <a:r>
              <a:rPr lang="nb-NO" dirty="0" err="1"/>
              <a:t>need</a:t>
            </a:r>
            <a:r>
              <a:rPr lang="nb-NO" dirty="0"/>
              <a:t> to talk </a:t>
            </a:r>
            <a:r>
              <a:rPr lang="nb-NO" dirty="0" err="1"/>
              <a:t>about</a:t>
            </a:r>
            <a:r>
              <a:rPr lang="nb-NO" dirty="0"/>
              <a:t> logging</a:t>
            </a:r>
            <a:endParaRPr lang="en-NO" dirty="0"/>
          </a:p>
        </p:txBody>
      </p:sp>
      <p:sp>
        <p:nvSpPr>
          <p:cNvPr id="4" name="Slide Number Placeholder 3"/>
          <p:cNvSpPr>
            <a:spLocks noGrp="1"/>
          </p:cNvSpPr>
          <p:nvPr>
            <p:ph type="sldNum" sz="quarter" idx="5"/>
          </p:nvPr>
        </p:nvSpPr>
        <p:spPr/>
        <p:txBody>
          <a:bodyPr/>
          <a:lstStyle/>
          <a:p>
            <a:fld id="{6E0BE150-BE43-2B4D-BEC0-5DAE86165DF0}" type="slidenum">
              <a:rPr lang="en-NO" smtClean="0"/>
              <a:t>12</a:t>
            </a:fld>
            <a:endParaRPr lang="en-NO"/>
          </a:p>
        </p:txBody>
      </p:sp>
    </p:spTree>
    <p:extLst>
      <p:ext uri="{BB962C8B-B14F-4D97-AF65-F5344CB8AC3E}">
        <p14:creationId xmlns:p14="http://schemas.microsoft.com/office/powerpoint/2010/main" val="13841106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ing p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0789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peaker p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9552" y="1995686"/>
            <a:ext cx="8064896" cy="720080"/>
          </a:xfrm>
        </p:spPr>
        <p:txBody>
          <a:bodyPr>
            <a:normAutofit/>
          </a:bodyPr>
          <a:lstStyle>
            <a:lvl1pPr algn="ctr">
              <a:defRPr sz="2800">
                <a:solidFill>
                  <a:srgbClr val="FDBA12"/>
                </a:solidFill>
                <a:latin typeface="IBM Plex Sans" panose="020B0503050203000203" pitchFamily="34" charset="0"/>
              </a:defRPr>
            </a:lvl1pPr>
          </a:lstStyle>
          <a:p>
            <a:r>
              <a:rPr lang="nb-NO" dirty="0"/>
              <a:t>Klikk for å redigere tittelstil</a:t>
            </a:r>
            <a:endParaRPr lang="en-US" dirty="0"/>
          </a:p>
        </p:txBody>
      </p:sp>
      <p:sp>
        <p:nvSpPr>
          <p:cNvPr id="5" name="Plassholder for tekst 3">
            <a:extLst>
              <a:ext uri="{FF2B5EF4-FFF2-40B4-BE49-F238E27FC236}">
                <a16:creationId xmlns:a16="http://schemas.microsoft.com/office/drawing/2014/main" id="{1CD8EA4B-13CD-40B4-BDDD-B2F23644D47A}"/>
              </a:ext>
            </a:extLst>
          </p:cNvPr>
          <p:cNvSpPr>
            <a:spLocks noGrp="1"/>
          </p:cNvSpPr>
          <p:nvPr>
            <p:ph type="body" sz="quarter" idx="10" hasCustomPrompt="1"/>
          </p:nvPr>
        </p:nvSpPr>
        <p:spPr>
          <a:xfrm>
            <a:off x="539552" y="2931791"/>
            <a:ext cx="8064896" cy="432048"/>
          </a:xfrm>
        </p:spPr>
        <p:txBody>
          <a:bodyPr/>
          <a:lstStyle>
            <a:lvl1pPr marL="0" indent="0" algn="ctr">
              <a:buClr>
                <a:srgbClr val="FDBA12"/>
              </a:buClr>
              <a:buFontTx/>
              <a:buNone/>
              <a:defRPr baseline="0">
                <a:solidFill>
                  <a:schemeClr val="bg1"/>
                </a:solidFill>
                <a:latin typeface="IBM Plex Sans" panose="020B0503050203000203" pitchFamily="34" charset="0"/>
                <a:cs typeface="Museo Sans 100"/>
              </a:defRPr>
            </a:lvl1pPr>
            <a:lvl2pPr marL="457200" indent="0">
              <a:buClr>
                <a:srgbClr val="FDBA12"/>
              </a:buClr>
              <a:buFontTx/>
              <a:buNone/>
              <a:defRPr baseline="0">
                <a:solidFill>
                  <a:schemeClr val="bg1"/>
                </a:solidFill>
                <a:latin typeface="IBM Plex Sans" panose="020B0503050203000203" pitchFamily="34" charset="0"/>
                <a:cs typeface="Museo Sans 100"/>
              </a:defRPr>
            </a:lvl2pPr>
            <a:lvl3pPr marL="914400" indent="0">
              <a:buClr>
                <a:srgbClr val="FDBA12"/>
              </a:buClr>
              <a:buFontTx/>
              <a:buNone/>
              <a:defRPr baseline="0">
                <a:solidFill>
                  <a:schemeClr val="bg1"/>
                </a:solidFill>
                <a:latin typeface="IBM Plex Sans" panose="020B0503050203000203" pitchFamily="34" charset="0"/>
                <a:cs typeface="Museo Sans 100"/>
              </a:defRPr>
            </a:lvl3pPr>
            <a:lvl4pPr marL="1371600" indent="0">
              <a:buClr>
                <a:srgbClr val="FDBA12"/>
              </a:buClr>
              <a:buFontTx/>
              <a:buNone/>
              <a:defRPr baseline="0">
                <a:solidFill>
                  <a:schemeClr val="bg1"/>
                </a:solidFill>
                <a:latin typeface="IBM Plex Sans" panose="020B0503050203000203" pitchFamily="34" charset="0"/>
                <a:cs typeface="Museo Sans 100"/>
              </a:defRPr>
            </a:lvl4pPr>
            <a:lvl5pPr marL="1828800" indent="0">
              <a:buClr>
                <a:srgbClr val="FDBA12"/>
              </a:buClr>
              <a:buFontTx/>
              <a:buNone/>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p:txBody>
      </p:sp>
    </p:spTree>
    <p:extLst>
      <p:ext uri="{BB962C8B-B14F-4D97-AF65-F5344CB8AC3E}">
        <p14:creationId xmlns:p14="http://schemas.microsoft.com/office/powerpoint/2010/main" val="895968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FCE95-95A5-7646-BC98-30D6486C1E65}"/>
              </a:ext>
            </a:extLst>
          </p:cNvPr>
          <p:cNvSpPr>
            <a:spLocks noGrp="1"/>
          </p:cNvSpPr>
          <p:nvPr>
            <p:ph type="title"/>
          </p:nvPr>
        </p:nvSpPr>
        <p:spPr/>
        <p:txBody>
          <a:bodyPr/>
          <a:lstStyle/>
          <a:p>
            <a:r>
              <a:rPr lang="en-GB"/>
              <a:t>Click to edit Master title style</a:t>
            </a:r>
            <a:endParaRPr lang="en-NO"/>
          </a:p>
        </p:txBody>
      </p:sp>
      <p:sp>
        <p:nvSpPr>
          <p:cNvPr id="3" name="Content Placeholder 2">
            <a:extLst>
              <a:ext uri="{FF2B5EF4-FFF2-40B4-BE49-F238E27FC236}">
                <a16:creationId xmlns:a16="http://schemas.microsoft.com/office/drawing/2014/main" id="{B49B7DFA-A396-AD44-B906-0D33AD9FCBF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4" name="Date Placeholder 3">
            <a:extLst>
              <a:ext uri="{FF2B5EF4-FFF2-40B4-BE49-F238E27FC236}">
                <a16:creationId xmlns:a16="http://schemas.microsoft.com/office/drawing/2014/main" id="{0A2A9A93-42C3-0A4C-9B0F-4DE84DE88A8A}"/>
              </a:ext>
            </a:extLst>
          </p:cNvPr>
          <p:cNvSpPr>
            <a:spLocks noGrp="1"/>
          </p:cNvSpPr>
          <p:nvPr>
            <p:ph type="dt" sz="half" idx="10"/>
          </p:nvPr>
        </p:nvSpPr>
        <p:spPr/>
        <p:txBody>
          <a:bodyPr/>
          <a:lstStyle/>
          <a:p>
            <a:fld id="{CA43E6DE-04CA-E844-9C4B-1BB3ABEB83A9}" type="datetimeFigureOut">
              <a:rPr lang="en-NO" smtClean="0"/>
              <a:t>28/05/2022</a:t>
            </a:fld>
            <a:endParaRPr lang="en-NO"/>
          </a:p>
        </p:txBody>
      </p:sp>
      <p:sp>
        <p:nvSpPr>
          <p:cNvPr id="5" name="Footer Placeholder 4">
            <a:extLst>
              <a:ext uri="{FF2B5EF4-FFF2-40B4-BE49-F238E27FC236}">
                <a16:creationId xmlns:a16="http://schemas.microsoft.com/office/drawing/2014/main" id="{ACF53EAC-B847-3340-BC69-BCEB0884472E}"/>
              </a:ext>
            </a:extLst>
          </p:cNvPr>
          <p:cNvSpPr>
            <a:spLocks noGrp="1"/>
          </p:cNvSpPr>
          <p:nvPr>
            <p:ph type="ftr" sz="quarter" idx="11"/>
          </p:nvPr>
        </p:nvSpPr>
        <p:spPr/>
        <p:txBody>
          <a:bodyPr/>
          <a:lstStyle/>
          <a:p>
            <a:endParaRPr lang="en-NO"/>
          </a:p>
        </p:txBody>
      </p:sp>
      <p:sp>
        <p:nvSpPr>
          <p:cNvPr id="6" name="Slide Number Placeholder 5">
            <a:extLst>
              <a:ext uri="{FF2B5EF4-FFF2-40B4-BE49-F238E27FC236}">
                <a16:creationId xmlns:a16="http://schemas.microsoft.com/office/drawing/2014/main" id="{5816F76D-AD8A-7F46-82C6-4D20CFF43BFA}"/>
              </a:ext>
            </a:extLst>
          </p:cNvPr>
          <p:cNvSpPr>
            <a:spLocks noGrp="1"/>
          </p:cNvSpPr>
          <p:nvPr>
            <p:ph type="sldNum" sz="quarter" idx="12"/>
          </p:nvPr>
        </p:nvSpPr>
        <p:spPr/>
        <p:txBody>
          <a:bodyPr/>
          <a:lstStyle/>
          <a:p>
            <a:fld id="{80F1BE4E-9C5E-C14D-9895-BB5F7F60EC9F}" type="slidenum">
              <a:rPr lang="en-NO" smtClean="0"/>
              <a:t>‹#›</a:t>
            </a:fld>
            <a:endParaRPr lang="en-NO"/>
          </a:p>
        </p:txBody>
      </p:sp>
    </p:spTree>
    <p:extLst>
      <p:ext uri="{BB962C8B-B14F-4D97-AF65-F5344CB8AC3E}">
        <p14:creationId xmlns:p14="http://schemas.microsoft.com/office/powerpoint/2010/main" val="3001137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and Sess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9552" y="1995686"/>
            <a:ext cx="8064896" cy="720080"/>
          </a:xfrm>
        </p:spPr>
        <p:txBody>
          <a:bodyPr>
            <a:normAutofit/>
          </a:bodyPr>
          <a:lstStyle>
            <a:lvl1pPr algn="ctr">
              <a:defRPr sz="2800">
                <a:solidFill>
                  <a:srgbClr val="FDBA12"/>
                </a:solidFill>
                <a:latin typeface="IBM Plex Sans" panose="020B0503050203000203" pitchFamily="34" charset="0"/>
              </a:defRPr>
            </a:lvl1pPr>
          </a:lstStyle>
          <a:p>
            <a:r>
              <a:rPr lang="nb-NO" dirty="0"/>
              <a:t>Klikk for å redigere tittelstil</a:t>
            </a:r>
            <a:endParaRPr lang="en-US" dirty="0"/>
          </a:p>
        </p:txBody>
      </p:sp>
      <p:sp>
        <p:nvSpPr>
          <p:cNvPr id="5" name="Plassholder for tekst 3">
            <a:extLst>
              <a:ext uri="{FF2B5EF4-FFF2-40B4-BE49-F238E27FC236}">
                <a16:creationId xmlns:a16="http://schemas.microsoft.com/office/drawing/2014/main" id="{1CD8EA4B-13CD-40B4-BDDD-B2F23644D47A}"/>
              </a:ext>
            </a:extLst>
          </p:cNvPr>
          <p:cNvSpPr>
            <a:spLocks noGrp="1"/>
          </p:cNvSpPr>
          <p:nvPr>
            <p:ph type="body" sz="quarter" idx="10" hasCustomPrompt="1"/>
          </p:nvPr>
        </p:nvSpPr>
        <p:spPr>
          <a:xfrm>
            <a:off x="539552" y="2931791"/>
            <a:ext cx="8064896" cy="432048"/>
          </a:xfrm>
        </p:spPr>
        <p:txBody>
          <a:bodyPr/>
          <a:lstStyle>
            <a:lvl1pPr marL="0" indent="0" algn="ctr">
              <a:buClr>
                <a:srgbClr val="FDBA12"/>
              </a:buClr>
              <a:buFontTx/>
              <a:buNone/>
              <a:defRPr baseline="0">
                <a:solidFill>
                  <a:schemeClr val="bg1"/>
                </a:solidFill>
                <a:latin typeface="IBM Plex Sans" panose="020B0503050203000203" pitchFamily="34" charset="0"/>
                <a:cs typeface="Museo Sans 100"/>
              </a:defRPr>
            </a:lvl1pPr>
            <a:lvl2pPr marL="457200" indent="0">
              <a:buClr>
                <a:srgbClr val="FDBA12"/>
              </a:buClr>
              <a:buFontTx/>
              <a:buNone/>
              <a:defRPr baseline="0">
                <a:solidFill>
                  <a:schemeClr val="bg1"/>
                </a:solidFill>
                <a:latin typeface="IBM Plex Sans" panose="020B0503050203000203" pitchFamily="34" charset="0"/>
                <a:cs typeface="Museo Sans 100"/>
              </a:defRPr>
            </a:lvl2pPr>
            <a:lvl3pPr marL="914400" indent="0">
              <a:buClr>
                <a:srgbClr val="FDBA12"/>
              </a:buClr>
              <a:buFontTx/>
              <a:buNone/>
              <a:defRPr baseline="0">
                <a:solidFill>
                  <a:schemeClr val="bg1"/>
                </a:solidFill>
                <a:latin typeface="IBM Plex Sans" panose="020B0503050203000203" pitchFamily="34" charset="0"/>
                <a:cs typeface="Museo Sans 100"/>
              </a:defRPr>
            </a:lvl3pPr>
            <a:lvl4pPr marL="1371600" indent="0">
              <a:buClr>
                <a:srgbClr val="FDBA12"/>
              </a:buClr>
              <a:buFontTx/>
              <a:buNone/>
              <a:defRPr baseline="0">
                <a:solidFill>
                  <a:schemeClr val="bg1"/>
                </a:solidFill>
                <a:latin typeface="IBM Plex Sans" panose="020B0503050203000203" pitchFamily="34" charset="0"/>
                <a:cs typeface="Museo Sans 100"/>
              </a:defRPr>
            </a:lvl4pPr>
            <a:lvl5pPr marL="1828800" indent="0">
              <a:buClr>
                <a:srgbClr val="FDBA12"/>
              </a:buClr>
              <a:buFontTx/>
              <a:buNone/>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p:txBody>
      </p:sp>
    </p:spTree>
    <p:extLst>
      <p:ext uri="{BB962C8B-B14F-4D97-AF65-F5344CB8AC3E}">
        <p14:creationId xmlns:p14="http://schemas.microsoft.com/office/powerpoint/2010/main" val="211147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8F95C4E-1091-4AFC-A458-56779C01DEE1}"/>
              </a:ext>
            </a:extLst>
          </p:cNvPr>
          <p:cNvSpPr>
            <a:spLocks noGrp="1"/>
          </p:cNvSpPr>
          <p:nvPr>
            <p:ph type="ctrTitle"/>
          </p:nvPr>
        </p:nvSpPr>
        <p:spPr>
          <a:xfrm>
            <a:off x="539552" y="1995686"/>
            <a:ext cx="8064896" cy="720080"/>
          </a:xfrm>
        </p:spPr>
        <p:txBody>
          <a:bodyPr>
            <a:normAutofit/>
          </a:bodyPr>
          <a:lstStyle>
            <a:lvl1pPr algn="ctr">
              <a:defRPr sz="2800">
                <a:solidFill>
                  <a:srgbClr val="FDBA12"/>
                </a:solidFill>
                <a:latin typeface="IBM Plex Sans" panose="020B0503050203000203" pitchFamily="34" charset="0"/>
              </a:defRPr>
            </a:lvl1pPr>
          </a:lstStyle>
          <a:p>
            <a:r>
              <a:rPr lang="nb-NO" dirty="0"/>
              <a:t>Klikk for å redigere tittelstil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age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chemeClr val="bg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8229600" cy="2663825"/>
          </a:xfrm>
        </p:spPr>
        <p:txBody>
          <a:bodyPr/>
          <a:lstStyle>
            <a:lvl1pPr>
              <a:buClr>
                <a:srgbClr val="FDBA12"/>
              </a:buClr>
              <a:defRPr baseline="0">
                <a:solidFill>
                  <a:schemeClr val="bg1"/>
                </a:solidFill>
                <a:latin typeface="IBM Plex Sans" panose="020B0503050203000203" pitchFamily="34" charset="0"/>
                <a:cs typeface="Museo Sans 100"/>
              </a:defRPr>
            </a:lvl1pPr>
            <a:lvl2pPr>
              <a:buClr>
                <a:srgbClr val="FDBA12"/>
              </a:buClr>
              <a:defRPr baseline="0">
                <a:solidFill>
                  <a:schemeClr val="bg1"/>
                </a:solidFill>
                <a:latin typeface="IBM Plex Sans" panose="020B0503050203000203" pitchFamily="34" charset="0"/>
                <a:cs typeface="Museo Sans 100"/>
              </a:defRPr>
            </a:lvl2pPr>
            <a:lvl3pPr>
              <a:buClr>
                <a:srgbClr val="FDBA12"/>
              </a:buClr>
              <a:defRPr baseline="0">
                <a:solidFill>
                  <a:schemeClr val="bg1"/>
                </a:solidFill>
                <a:latin typeface="IBM Plex Sans" panose="020B0503050203000203" pitchFamily="34" charset="0"/>
                <a:cs typeface="Museo Sans 100"/>
              </a:defRPr>
            </a:lvl3pPr>
            <a:lvl4pPr>
              <a:buClr>
                <a:srgbClr val="FDBA12"/>
              </a:buClr>
              <a:defRPr baseline="0">
                <a:solidFill>
                  <a:schemeClr val="bg1"/>
                </a:solidFill>
                <a:latin typeface="IBM Plex Sans" panose="020B0503050203000203" pitchFamily="34" charset="0"/>
                <a:cs typeface="Museo Sans 100"/>
              </a:defRPr>
            </a:lvl4pPr>
            <a:lvl5pPr>
              <a:buClr>
                <a:srgbClr val="FDBA12"/>
              </a:buClr>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age DARK media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chemeClr val="bg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4042792" cy="2663825"/>
          </a:xfrm>
        </p:spPr>
        <p:txBody>
          <a:bodyPr/>
          <a:lstStyle>
            <a:lvl1pPr>
              <a:buClr>
                <a:srgbClr val="FDBA12"/>
              </a:buClr>
              <a:defRPr baseline="0">
                <a:solidFill>
                  <a:schemeClr val="bg1"/>
                </a:solidFill>
                <a:latin typeface="IBM Plex Sans" panose="020B0503050203000203" pitchFamily="34" charset="0"/>
                <a:cs typeface="Museo Sans 100"/>
              </a:defRPr>
            </a:lvl1pPr>
            <a:lvl2pPr>
              <a:buClr>
                <a:srgbClr val="FDBA12"/>
              </a:buClr>
              <a:defRPr baseline="0">
                <a:solidFill>
                  <a:schemeClr val="bg1"/>
                </a:solidFill>
                <a:latin typeface="IBM Plex Sans" panose="020B0503050203000203" pitchFamily="34" charset="0"/>
                <a:cs typeface="Museo Sans 100"/>
              </a:defRPr>
            </a:lvl2pPr>
            <a:lvl3pPr>
              <a:buClr>
                <a:srgbClr val="FDBA12"/>
              </a:buClr>
              <a:defRPr baseline="0">
                <a:solidFill>
                  <a:schemeClr val="bg1"/>
                </a:solidFill>
                <a:latin typeface="IBM Plex Sans" panose="020B0503050203000203" pitchFamily="34" charset="0"/>
                <a:cs typeface="Museo Sans 100"/>
              </a:defRPr>
            </a:lvl3pPr>
            <a:lvl4pPr>
              <a:buClr>
                <a:srgbClr val="FDBA12"/>
              </a:buClr>
              <a:defRPr baseline="0">
                <a:solidFill>
                  <a:schemeClr val="bg1"/>
                </a:solidFill>
                <a:latin typeface="IBM Plex Sans" panose="020B0503050203000203" pitchFamily="34" charset="0"/>
                <a:cs typeface="Museo Sans 100"/>
              </a:defRPr>
            </a:lvl4pPr>
            <a:lvl5pPr>
              <a:buClr>
                <a:srgbClr val="FDBA12"/>
              </a:buClr>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8" name="Picture Placeholder 6">
            <a:extLst>
              <a:ext uri="{FF2B5EF4-FFF2-40B4-BE49-F238E27FC236}">
                <a16:creationId xmlns:a16="http://schemas.microsoft.com/office/drawing/2014/main" id="{C619DA90-5716-16E7-D0C6-E0AD562F6B2B}"/>
              </a:ext>
            </a:extLst>
          </p:cNvPr>
          <p:cNvSpPr>
            <a:spLocks noGrp="1"/>
          </p:cNvSpPr>
          <p:nvPr>
            <p:ph type="pic" sz="quarter" idx="11"/>
          </p:nvPr>
        </p:nvSpPr>
        <p:spPr>
          <a:xfrm>
            <a:off x="4716463" y="1563688"/>
            <a:ext cx="3970337" cy="2663825"/>
          </a:xfrm>
        </p:spPr>
        <p:txBody>
          <a:bodyPr/>
          <a:lstStyle>
            <a:lvl1pPr>
              <a:defRPr>
                <a:solidFill>
                  <a:schemeClr val="bg1"/>
                </a:solidFill>
              </a:defRPr>
            </a:lvl1pPr>
          </a:lstStyle>
          <a:p>
            <a:endParaRPr lang="en-US" dirty="0"/>
          </a:p>
        </p:txBody>
      </p:sp>
    </p:spTree>
    <p:extLst>
      <p:ext uri="{BB962C8B-B14F-4D97-AF65-F5344CB8AC3E}">
        <p14:creationId xmlns:p14="http://schemas.microsoft.com/office/powerpoint/2010/main" val="3021604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age L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rgbClr val="34374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8229600" cy="2663825"/>
          </a:xfrm>
        </p:spPr>
        <p:txBody>
          <a:bodyPr/>
          <a:lstStyle>
            <a:lvl1pPr>
              <a:buClr>
                <a:srgbClr val="FDBA12"/>
              </a:buClr>
              <a:defRPr baseline="0">
                <a:solidFill>
                  <a:srgbClr val="343741"/>
                </a:solidFill>
                <a:latin typeface="IBM Plex Sans" panose="020B0503050203000203" pitchFamily="34" charset="0"/>
                <a:cs typeface="Museo Sans 100"/>
              </a:defRPr>
            </a:lvl1pPr>
            <a:lvl2pPr>
              <a:buClr>
                <a:srgbClr val="FDBA12"/>
              </a:buClr>
              <a:defRPr baseline="0">
                <a:solidFill>
                  <a:srgbClr val="343741"/>
                </a:solidFill>
                <a:latin typeface="IBM Plex Sans" panose="020B0503050203000203" pitchFamily="34" charset="0"/>
                <a:cs typeface="Museo Sans 100"/>
              </a:defRPr>
            </a:lvl2pPr>
            <a:lvl3pPr>
              <a:buClr>
                <a:srgbClr val="FDBA12"/>
              </a:buClr>
              <a:defRPr baseline="0">
                <a:solidFill>
                  <a:srgbClr val="343741"/>
                </a:solidFill>
                <a:latin typeface="IBM Plex Sans" panose="020B0503050203000203" pitchFamily="34" charset="0"/>
                <a:cs typeface="Museo Sans 100"/>
              </a:defRPr>
            </a:lvl3pPr>
            <a:lvl4pPr>
              <a:buClr>
                <a:srgbClr val="FDBA12"/>
              </a:buClr>
              <a:defRPr baseline="0">
                <a:solidFill>
                  <a:srgbClr val="343741"/>
                </a:solidFill>
                <a:latin typeface="IBM Plex Sans" panose="020B0503050203000203" pitchFamily="34" charset="0"/>
                <a:cs typeface="Museo Sans 100"/>
              </a:defRPr>
            </a:lvl4pPr>
            <a:lvl5pPr>
              <a:buClr>
                <a:srgbClr val="FDBA12"/>
              </a:buClr>
              <a:defRPr baseline="0">
                <a:solidFill>
                  <a:srgbClr val="34374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Tree>
    <p:extLst>
      <p:ext uri="{BB962C8B-B14F-4D97-AF65-F5344CB8AC3E}">
        <p14:creationId xmlns:p14="http://schemas.microsoft.com/office/powerpoint/2010/main" val="3943087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age LIGHT media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rgbClr val="34374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4114800" cy="2663825"/>
          </a:xfrm>
        </p:spPr>
        <p:txBody>
          <a:bodyPr/>
          <a:lstStyle>
            <a:lvl1pPr>
              <a:buClr>
                <a:srgbClr val="FDBA12"/>
              </a:buClr>
              <a:defRPr baseline="0">
                <a:solidFill>
                  <a:srgbClr val="343741"/>
                </a:solidFill>
                <a:latin typeface="IBM Plex Sans" panose="020B0503050203000203" pitchFamily="34" charset="0"/>
                <a:cs typeface="Museo Sans 100"/>
              </a:defRPr>
            </a:lvl1pPr>
            <a:lvl2pPr>
              <a:buClr>
                <a:srgbClr val="FDBA12"/>
              </a:buClr>
              <a:defRPr baseline="0">
                <a:solidFill>
                  <a:srgbClr val="343741"/>
                </a:solidFill>
                <a:latin typeface="IBM Plex Sans" panose="020B0503050203000203" pitchFamily="34" charset="0"/>
                <a:cs typeface="Museo Sans 100"/>
              </a:defRPr>
            </a:lvl2pPr>
            <a:lvl3pPr>
              <a:buClr>
                <a:srgbClr val="FDBA12"/>
              </a:buClr>
              <a:defRPr baseline="0">
                <a:solidFill>
                  <a:srgbClr val="343741"/>
                </a:solidFill>
                <a:latin typeface="IBM Plex Sans" panose="020B0503050203000203" pitchFamily="34" charset="0"/>
                <a:cs typeface="Museo Sans 100"/>
              </a:defRPr>
            </a:lvl3pPr>
            <a:lvl4pPr>
              <a:buClr>
                <a:srgbClr val="FDBA12"/>
              </a:buClr>
              <a:defRPr baseline="0">
                <a:solidFill>
                  <a:srgbClr val="343741"/>
                </a:solidFill>
                <a:latin typeface="IBM Plex Sans" panose="020B0503050203000203" pitchFamily="34" charset="0"/>
                <a:cs typeface="Museo Sans 100"/>
              </a:defRPr>
            </a:lvl4pPr>
            <a:lvl5pPr>
              <a:buClr>
                <a:srgbClr val="FDBA12"/>
              </a:buClr>
              <a:defRPr baseline="0">
                <a:solidFill>
                  <a:srgbClr val="34374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6" name="Picture Placeholder 6">
            <a:extLst>
              <a:ext uri="{FF2B5EF4-FFF2-40B4-BE49-F238E27FC236}">
                <a16:creationId xmlns:a16="http://schemas.microsoft.com/office/drawing/2014/main" id="{C01918F4-FC6F-654D-B51C-427897755767}"/>
              </a:ext>
            </a:extLst>
          </p:cNvPr>
          <p:cNvSpPr>
            <a:spLocks noGrp="1"/>
          </p:cNvSpPr>
          <p:nvPr>
            <p:ph type="pic" sz="quarter" idx="11"/>
          </p:nvPr>
        </p:nvSpPr>
        <p:spPr>
          <a:xfrm>
            <a:off x="4716463" y="1563688"/>
            <a:ext cx="3970337" cy="2663825"/>
          </a:xfrm>
        </p:spPr>
        <p:txBody>
          <a:bodyPr/>
          <a:lstStyle/>
          <a:p>
            <a:endParaRPr lang="en-US"/>
          </a:p>
        </p:txBody>
      </p:sp>
    </p:spTree>
    <p:extLst>
      <p:ext uri="{BB962C8B-B14F-4D97-AF65-F5344CB8AC3E}">
        <p14:creationId xmlns:p14="http://schemas.microsoft.com/office/powerpoint/2010/main" val="3371785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dia inser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60A42B-155C-4E38-B2A4-05F9B3773F2D}"/>
              </a:ext>
            </a:extLst>
          </p:cNvPr>
          <p:cNvSpPr>
            <a:spLocks noGrp="1"/>
          </p:cNvSpPr>
          <p:nvPr>
            <p:ph sz="quarter" idx="10"/>
          </p:nvPr>
        </p:nvSpPr>
        <p:spPr>
          <a:xfrm>
            <a:off x="468313" y="411510"/>
            <a:ext cx="8208143" cy="4176464"/>
          </a:xfrm>
        </p:spPr>
        <p:txBody>
          <a:bodyPr/>
          <a:lstStyle>
            <a:lvl1pPr>
              <a:buClr>
                <a:srgbClr val="FDBA12"/>
              </a:buClr>
              <a:defRPr/>
            </a:lvl1pPr>
            <a:lvl2pPr>
              <a:buClr>
                <a:srgbClr val="FDBA12"/>
              </a:buClr>
              <a:defRPr/>
            </a:lvl2pPr>
            <a:lvl3pPr>
              <a:buClr>
                <a:srgbClr val="FDBA12"/>
              </a:buClr>
              <a:defRPr/>
            </a:lvl3pPr>
            <a:lvl4pPr>
              <a:buClr>
                <a:srgbClr val="FDBA12"/>
              </a:buClr>
              <a:defRPr/>
            </a:lvl4pPr>
            <a:lvl5pPr>
              <a:buClr>
                <a:srgbClr val="FDBA12"/>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219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6876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555526"/>
            <a:ext cx="8229600" cy="914400"/>
          </a:xfrm>
          <a:prstGeom prst="rect">
            <a:avLst/>
          </a:prstGeom>
        </p:spPr>
        <p:txBody>
          <a:bodyPr vert="horz" lIns="91440" tIns="45720" rIns="91440" bIns="45720" rtlCol="0" anchor="ctr">
            <a:normAutofit/>
          </a:bodyPr>
          <a:lstStyle/>
          <a:p>
            <a:r>
              <a:rPr lang="nb-NO" dirty="0"/>
              <a:t>Klikk for å redigere tittelstil</a:t>
            </a:r>
            <a:endParaRPr lang="en-US" dirty="0"/>
          </a:p>
        </p:txBody>
      </p:sp>
      <p:sp>
        <p:nvSpPr>
          <p:cNvPr id="3" name="Text Placeholder 2"/>
          <p:cNvSpPr>
            <a:spLocks noGrp="1"/>
          </p:cNvSpPr>
          <p:nvPr>
            <p:ph type="body" idx="1"/>
          </p:nvPr>
        </p:nvSpPr>
        <p:spPr>
          <a:xfrm>
            <a:off x="457200" y="1469927"/>
            <a:ext cx="8229600" cy="2822972"/>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endParaRPr lang="en-US" dirty="0"/>
          </a:p>
        </p:txBody>
      </p:sp>
    </p:spTree>
  </p:cSld>
  <p:clrMap bg1="lt1" tx1="dk1" bg2="lt2" tx2="dk2" accent1="accent1" accent2="accent2" accent3="accent3" accent4="accent4" accent5="accent5" accent6="accent6" hlink="hlink" folHlink="folHlink"/>
  <p:sldLayoutIdLst>
    <p:sldLayoutId id="2147483690" r:id="rId1"/>
    <p:sldLayoutId id="2147483693" r:id="rId2"/>
    <p:sldLayoutId id="2147483649" r:id="rId3"/>
    <p:sldLayoutId id="2147483655" r:id="rId4"/>
    <p:sldLayoutId id="2147483695" r:id="rId5"/>
    <p:sldLayoutId id="2147483692" r:id="rId6"/>
    <p:sldLayoutId id="2147483696" r:id="rId7"/>
    <p:sldLayoutId id="2147483694" r:id="rId8"/>
    <p:sldLayoutId id="2147483691" r:id="rId9"/>
    <p:sldLayoutId id="2147483697" r:id="rId10"/>
    <p:sldLayoutId id="2147483698" r:id="rId11"/>
  </p:sldLayoutIdLst>
  <p:hf sldNum="0" hdr="0" ftr="0" dt="0"/>
  <p:txStyles>
    <p:titleStyle>
      <a:lvl1pPr algn="l" defTabSz="457200" rtl="0" eaLnBrk="1" latinLnBrk="0" hangingPunct="1">
        <a:spcBef>
          <a:spcPct val="0"/>
        </a:spcBef>
        <a:buNone/>
        <a:defRPr sz="3200" kern="1200" baseline="0">
          <a:solidFill>
            <a:srgbClr val="343741"/>
          </a:solidFill>
          <a:latin typeface="IBM Plex Sans" panose="020B0503050203000203" pitchFamily="34" charset="0"/>
          <a:ea typeface="+mj-ea"/>
          <a:cs typeface="Museo Sans 100"/>
        </a:defRPr>
      </a:lvl1pPr>
    </p:titleStyle>
    <p:bodyStyle>
      <a:lvl1pPr marL="342900" indent="-342900" algn="l" defTabSz="457200" rtl="0" eaLnBrk="1" latinLnBrk="0" hangingPunct="1">
        <a:spcBef>
          <a:spcPct val="20000"/>
        </a:spcBef>
        <a:buClr>
          <a:srgbClr val="FDBA12"/>
        </a:buClr>
        <a:buFont typeface="Arial"/>
        <a:buChar char="•"/>
        <a:defRPr sz="2000" b="0" i="0" strike="noStrike" kern="1200" baseline="0">
          <a:solidFill>
            <a:srgbClr val="343741"/>
          </a:solidFill>
          <a:latin typeface="IBM Plex Sans" panose="020B0503050203000203" pitchFamily="34" charset="0"/>
          <a:ea typeface="+mn-ea"/>
          <a:cs typeface="Museo Sans 300"/>
        </a:defRPr>
      </a:lvl1pPr>
      <a:lvl2pPr marL="742950" indent="-28575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2pPr>
      <a:lvl3pPr marL="1257300" indent="-34290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3pPr>
      <a:lvl4pPr marL="16002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4pPr>
      <a:lvl5pPr marL="20574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06914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B56DA-F50E-2F4E-B9AC-1DCC03CB5500}"/>
              </a:ext>
            </a:extLst>
          </p:cNvPr>
          <p:cNvSpPr>
            <a:spLocks noGrp="1"/>
          </p:cNvSpPr>
          <p:nvPr>
            <p:ph type="title"/>
          </p:nvPr>
        </p:nvSpPr>
        <p:spPr/>
        <p:txBody>
          <a:bodyPr/>
          <a:lstStyle/>
          <a:p>
            <a:endParaRPr lang="en-NO"/>
          </a:p>
        </p:txBody>
      </p:sp>
      <p:pic>
        <p:nvPicPr>
          <p:cNvPr id="4" name="Content Placeholder 3">
            <a:extLst>
              <a:ext uri="{FF2B5EF4-FFF2-40B4-BE49-F238E27FC236}">
                <a16:creationId xmlns:a16="http://schemas.microsoft.com/office/drawing/2014/main" id="{FAE35A4F-C89E-8041-B915-F47D1D0854C7}"/>
              </a:ext>
            </a:extLst>
          </p:cNvPr>
          <p:cNvPicPr>
            <a:picLocks noGrp="1" noChangeAspect="1"/>
          </p:cNvPicPr>
          <p:nvPr>
            <p:ph idx="1"/>
          </p:nvPr>
        </p:nvPicPr>
        <p:blipFill>
          <a:blip r:embed="rId3"/>
          <a:stretch>
            <a:fillRect/>
          </a:stretch>
        </p:blipFill>
        <p:spPr>
          <a:xfrm>
            <a:off x="628650" y="318518"/>
            <a:ext cx="6363214" cy="7196707"/>
          </a:xfrm>
          <a:prstGeom prst="rect">
            <a:avLst/>
          </a:prstGeom>
        </p:spPr>
      </p:pic>
    </p:spTree>
    <p:extLst>
      <p:ext uri="{BB962C8B-B14F-4D97-AF65-F5344CB8AC3E}">
        <p14:creationId xmlns:p14="http://schemas.microsoft.com/office/powerpoint/2010/main" val="159480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077B3-EF7E-8646-974F-A794CCE8D098}"/>
              </a:ext>
            </a:extLst>
          </p:cNvPr>
          <p:cNvSpPr>
            <a:spLocks noGrp="1"/>
          </p:cNvSpPr>
          <p:nvPr>
            <p:ph type="title"/>
          </p:nvPr>
        </p:nvSpPr>
        <p:spPr/>
        <p:txBody>
          <a:bodyPr/>
          <a:lstStyle/>
          <a:p>
            <a:endParaRPr lang="en-NO"/>
          </a:p>
        </p:txBody>
      </p:sp>
      <p:sp>
        <p:nvSpPr>
          <p:cNvPr id="3" name="Content Placeholder 2">
            <a:extLst>
              <a:ext uri="{FF2B5EF4-FFF2-40B4-BE49-F238E27FC236}">
                <a16:creationId xmlns:a16="http://schemas.microsoft.com/office/drawing/2014/main" id="{6050446B-A87D-8C44-A7A5-28DE9075F5E3}"/>
              </a:ext>
            </a:extLst>
          </p:cNvPr>
          <p:cNvSpPr>
            <a:spLocks noGrp="1"/>
          </p:cNvSpPr>
          <p:nvPr>
            <p:ph idx="1"/>
          </p:nvPr>
        </p:nvSpPr>
        <p:spPr/>
        <p:txBody>
          <a:bodyPr/>
          <a:lstStyle/>
          <a:p>
            <a:endParaRPr lang="en-NO"/>
          </a:p>
        </p:txBody>
      </p:sp>
      <p:pic>
        <p:nvPicPr>
          <p:cNvPr id="4" name="Picture 3">
            <a:extLst>
              <a:ext uri="{FF2B5EF4-FFF2-40B4-BE49-F238E27FC236}">
                <a16:creationId xmlns:a16="http://schemas.microsoft.com/office/drawing/2014/main" id="{E40D5AC8-9B47-0D41-BE2A-65B577200497}"/>
              </a:ext>
            </a:extLst>
          </p:cNvPr>
          <p:cNvPicPr>
            <a:picLocks noChangeAspect="1"/>
          </p:cNvPicPr>
          <p:nvPr/>
        </p:nvPicPr>
        <p:blipFill>
          <a:blip r:embed="rId3"/>
          <a:stretch>
            <a:fillRect/>
          </a:stretch>
        </p:blipFill>
        <p:spPr>
          <a:xfrm>
            <a:off x="628650" y="273844"/>
            <a:ext cx="7086600" cy="4324350"/>
          </a:xfrm>
          <a:prstGeom prst="rect">
            <a:avLst/>
          </a:prstGeom>
        </p:spPr>
      </p:pic>
    </p:spTree>
    <p:extLst>
      <p:ext uri="{BB962C8B-B14F-4D97-AF65-F5344CB8AC3E}">
        <p14:creationId xmlns:p14="http://schemas.microsoft.com/office/powerpoint/2010/main" val="28282834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6E34C-7F86-014C-9212-B144660D5529}"/>
              </a:ext>
            </a:extLst>
          </p:cNvPr>
          <p:cNvSpPr>
            <a:spLocks noGrp="1"/>
          </p:cNvSpPr>
          <p:nvPr>
            <p:ph type="title"/>
          </p:nvPr>
        </p:nvSpPr>
        <p:spPr/>
        <p:txBody>
          <a:bodyPr/>
          <a:lstStyle/>
          <a:p>
            <a:endParaRPr lang="en-NO"/>
          </a:p>
        </p:txBody>
      </p:sp>
      <p:sp>
        <p:nvSpPr>
          <p:cNvPr id="3" name="Content Placeholder 2">
            <a:extLst>
              <a:ext uri="{FF2B5EF4-FFF2-40B4-BE49-F238E27FC236}">
                <a16:creationId xmlns:a16="http://schemas.microsoft.com/office/drawing/2014/main" id="{48F07489-6F62-984E-A318-E2A025DBCFD1}"/>
              </a:ext>
            </a:extLst>
          </p:cNvPr>
          <p:cNvSpPr>
            <a:spLocks noGrp="1"/>
          </p:cNvSpPr>
          <p:nvPr>
            <p:ph idx="1"/>
          </p:nvPr>
        </p:nvSpPr>
        <p:spPr/>
        <p:txBody>
          <a:bodyPr/>
          <a:lstStyle/>
          <a:p>
            <a:endParaRPr lang="en-NO"/>
          </a:p>
        </p:txBody>
      </p:sp>
      <p:pic>
        <p:nvPicPr>
          <p:cNvPr id="4" name="Picture 3">
            <a:extLst>
              <a:ext uri="{FF2B5EF4-FFF2-40B4-BE49-F238E27FC236}">
                <a16:creationId xmlns:a16="http://schemas.microsoft.com/office/drawing/2014/main" id="{7C2EBE1B-794F-1146-BB04-3FF949A44957}"/>
              </a:ext>
            </a:extLst>
          </p:cNvPr>
          <p:cNvPicPr>
            <a:picLocks noChangeAspect="1"/>
          </p:cNvPicPr>
          <p:nvPr/>
        </p:nvPicPr>
        <p:blipFill>
          <a:blip r:embed="rId3"/>
          <a:stretch>
            <a:fillRect/>
          </a:stretch>
        </p:blipFill>
        <p:spPr>
          <a:xfrm>
            <a:off x="628650" y="0"/>
            <a:ext cx="5264300" cy="5143500"/>
          </a:xfrm>
          <a:prstGeom prst="rect">
            <a:avLst/>
          </a:prstGeom>
        </p:spPr>
      </p:pic>
    </p:spTree>
    <p:extLst>
      <p:ext uri="{BB962C8B-B14F-4D97-AF65-F5344CB8AC3E}">
        <p14:creationId xmlns:p14="http://schemas.microsoft.com/office/powerpoint/2010/main" val="28212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r>
              <a:rPr lang="en-NO" dirty="0"/>
              <a:t>Reading system logs</a:t>
            </a:r>
            <a:endParaRPr lang="en-US" dirty="0"/>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lstStyle/>
          <a:p>
            <a:pPr marL="0" indent="0">
              <a:buNone/>
            </a:pPr>
            <a:r>
              <a:rPr lang="en-GB" dirty="0"/>
              <a:t>System logs can only be read through </a:t>
            </a:r>
            <a:r>
              <a:rPr lang="en-GB" b="1" dirty="0"/>
              <a:t>Azure Log Analytics</a:t>
            </a:r>
          </a:p>
          <a:p>
            <a:pPr marL="0" indent="0">
              <a:buNone/>
            </a:pPr>
            <a:endParaRPr lang="en-GB" dirty="0"/>
          </a:p>
          <a:p>
            <a:pPr marL="0" indent="0">
              <a:buNone/>
            </a:pPr>
            <a:endParaRPr lang="en-US" dirty="0"/>
          </a:p>
        </p:txBody>
      </p:sp>
      <p:sp>
        <p:nvSpPr>
          <p:cNvPr id="7" name="TextBox 6">
            <a:extLst>
              <a:ext uri="{FF2B5EF4-FFF2-40B4-BE49-F238E27FC236}">
                <a16:creationId xmlns:a16="http://schemas.microsoft.com/office/drawing/2014/main" id="{26A81F96-0CE5-F41F-0507-ADB3C7B33645}"/>
              </a:ext>
            </a:extLst>
          </p:cNvPr>
          <p:cNvSpPr txBox="1"/>
          <p:nvPr/>
        </p:nvSpPr>
        <p:spPr>
          <a:xfrm>
            <a:off x="457200" y="2392444"/>
            <a:ext cx="8147248" cy="523220"/>
          </a:xfrm>
          <a:prstGeom prst="rect">
            <a:avLst/>
          </a:prstGeom>
          <a:noFill/>
        </p:spPr>
        <p:txBody>
          <a:bodyPr wrap="square" rtlCol="0">
            <a:spAutoFit/>
          </a:bodyPr>
          <a:lstStyle/>
          <a:p>
            <a:r>
              <a:rPr lang="en-GB" sz="1400" b="1" dirty="0" err="1">
                <a:solidFill>
                  <a:srgbClr val="0070C0"/>
                </a:solidFill>
                <a:latin typeface="Consolas" panose="020B0609020204030204" pitchFamily="49" charset="0"/>
                <a:cs typeface="Consolas" panose="020B0609020204030204" pitchFamily="49" charset="0"/>
              </a:rPr>
              <a:t>ContainerAppConsoleLogs_CL</a:t>
            </a:r>
            <a:r>
              <a:rPr lang="en-GB" sz="1400" b="1" dirty="0">
                <a:solidFill>
                  <a:srgbClr val="0070C0"/>
                </a:solidFill>
                <a:latin typeface="Consolas" panose="020B0609020204030204" pitchFamily="49" charset="0"/>
                <a:cs typeface="Consolas" panose="020B0609020204030204" pitchFamily="49" charset="0"/>
              </a:rPr>
              <a:t> | where </a:t>
            </a:r>
            <a:r>
              <a:rPr lang="en-GB" sz="1400" b="1" dirty="0" err="1">
                <a:solidFill>
                  <a:srgbClr val="0070C0"/>
                </a:solidFill>
                <a:latin typeface="Consolas" panose="020B0609020204030204" pitchFamily="49" charset="0"/>
                <a:cs typeface="Consolas" panose="020B0609020204030204" pitchFamily="49" charset="0"/>
              </a:rPr>
              <a:t>ContainerName_s</a:t>
            </a:r>
            <a:r>
              <a:rPr lang="en-GB" sz="1400" b="1" dirty="0">
                <a:solidFill>
                  <a:srgbClr val="0070C0"/>
                </a:solidFill>
                <a:latin typeface="Consolas" panose="020B0609020204030204" pitchFamily="49" charset="0"/>
                <a:cs typeface="Consolas" panose="020B0609020204030204" pitchFamily="49" charset="0"/>
              </a:rPr>
              <a:t> &lt;&gt; '</a:t>
            </a:r>
            <a:r>
              <a:rPr lang="en-GB" sz="1400" b="1" dirty="0" err="1">
                <a:solidFill>
                  <a:srgbClr val="0070C0"/>
                </a:solidFill>
                <a:latin typeface="Consolas" panose="020B0609020204030204" pitchFamily="49" charset="0"/>
                <a:cs typeface="Consolas" panose="020B0609020204030204" pitchFamily="49" charset="0"/>
              </a:rPr>
              <a:t>daprd</a:t>
            </a:r>
            <a:r>
              <a:rPr lang="en-GB" sz="1400" b="1" dirty="0">
                <a:solidFill>
                  <a:srgbClr val="0070C0"/>
                </a:solidFill>
                <a:latin typeface="Consolas" panose="020B0609020204030204" pitchFamily="49" charset="0"/>
                <a:cs typeface="Consolas" panose="020B0609020204030204" pitchFamily="49" charset="0"/>
              </a:rPr>
              <a:t>' | project </a:t>
            </a:r>
            <a:r>
              <a:rPr lang="en-GB" sz="1400" b="1" dirty="0" err="1">
                <a:solidFill>
                  <a:srgbClr val="0070C0"/>
                </a:solidFill>
                <a:latin typeface="Consolas" panose="020B0609020204030204" pitchFamily="49" charset="0"/>
                <a:cs typeface="Consolas" panose="020B0609020204030204" pitchFamily="49" charset="0"/>
              </a:rPr>
              <a:t>Log_s</a:t>
            </a:r>
            <a:r>
              <a:rPr lang="en-GB" sz="1400" b="1" dirty="0">
                <a:solidFill>
                  <a:srgbClr val="0070C0"/>
                </a:solidFill>
                <a:latin typeface="Consolas" panose="020B0609020204030204" pitchFamily="49" charset="0"/>
                <a:cs typeface="Consolas" panose="020B0609020204030204" pitchFamily="49" charset="0"/>
              </a:rPr>
              <a:t>, </a:t>
            </a:r>
            <a:r>
              <a:rPr lang="en-GB" sz="1400" b="1" dirty="0" err="1">
                <a:solidFill>
                  <a:srgbClr val="0070C0"/>
                </a:solidFill>
                <a:latin typeface="Consolas" panose="020B0609020204030204" pitchFamily="49" charset="0"/>
                <a:cs typeface="Consolas" panose="020B0609020204030204" pitchFamily="49" charset="0"/>
              </a:rPr>
              <a:t>TimeGenerated</a:t>
            </a:r>
            <a:r>
              <a:rPr lang="en-GB" sz="1400" b="1" dirty="0">
                <a:solidFill>
                  <a:srgbClr val="0070C0"/>
                </a:solidFill>
                <a:latin typeface="Consolas" panose="020B0609020204030204" pitchFamily="49" charset="0"/>
                <a:cs typeface="Consolas" panose="020B0609020204030204" pitchFamily="49" charset="0"/>
              </a:rPr>
              <a:t>, </a:t>
            </a:r>
            <a:r>
              <a:rPr lang="en-GB" sz="1400" b="1" dirty="0" err="1">
                <a:solidFill>
                  <a:srgbClr val="0070C0"/>
                </a:solidFill>
                <a:latin typeface="Consolas" panose="020B0609020204030204" pitchFamily="49" charset="0"/>
                <a:cs typeface="Consolas" panose="020B0609020204030204" pitchFamily="49" charset="0"/>
              </a:rPr>
              <a:t>ContainerAppName_s</a:t>
            </a:r>
            <a:r>
              <a:rPr lang="en-GB" sz="1400" b="1" dirty="0">
                <a:solidFill>
                  <a:srgbClr val="0070C0"/>
                </a:solidFill>
                <a:latin typeface="Consolas" panose="020B0609020204030204" pitchFamily="49" charset="0"/>
                <a:cs typeface="Consolas" panose="020B0609020204030204" pitchFamily="49" charset="0"/>
              </a:rPr>
              <a:t>, </a:t>
            </a:r>
            <a:r>
              <a:rPr lang="en-GB" sz="1400" b="1" dirty="0" err="1">
                <a:solidFill>
                  <a:srgbClr val="0070C0"/>
                </a:solidFill>
                <a:latin typeface="Consolas" panose="020B0609020204030204" pitchFamily="49" charset="0"/>
                <a:cs typeface="Consolas" panose="020B0609020204030204" pitchFamily="49" charset="0"/>
              </a:rPr>
              <a:t>ContainerName_s</a:t>
            </a:r>
            <a:r>
              <a:rPr lang="en-GB" sz="1400" b="1" dirty="0">
                <a:solidFill>
                  <a:srgbClr val="0070C0"/>
                </a:solidFill>
                <a:latin typeface="Consolas" panose="020B0609020204030204" pitchFamily="49" charset="0"/>
                <a:cs typeface="Consolas" panose="020B0609020204030204" pitchFamily="49" charset="0"/>
              </a:rPr>
              <a:t> | order by </a:t>
            </a:r>
            <a:r>
              <a:rPr lang="en-GB" sz="1400" b="1" dirty="0" err="1">
                <a:solidFill>
                  <a:srgbClr val="0070C0"/>
                </a:solidFill>
                <a:latin typeface="Consolas" panose="020B0609020204030204" pitchFamily="49" charset="0"/>
                <a:cs typeface="Consolas" panose="020B0609020204030204" pitchFamily="49" charset="0"/>
              </a:rPr>
              <a:t>TimeGenerated</a:t>
            </a:r>
            <a:r>
              <a:rPr lang="en-GB" sz="1400" b="1" dirty="0">
                <a:solidFill>
                  <a:srgbClr val="0070C0"/>
                </a:solidFill>
                <a:latin typeface="Consolas" panose="020B0609020204030204" pitchFamily="49" charset="0"/>
                <a:cs typeface="Consolas" panose="020B0609020204030204" pitchFamily="49" charset="0"/>
              </a:rPr>
              <a:t> </a:t>
            </a:r>
            <a:r>
              <a:rPr lang="en-GB" sz="1400" b="1" dirty="0" err="1">
                <a:solidFill>
                  <a:srgbClr val="0070C0"/>
                </a:solidFill>
                <a:latin typeface="Consolas" panose="020B0609020204030204" pitchFamily="49" charset="0"/>
                <a:cs typeface="Consolas" panose="020B0609020204030204" pitchFamily="49" charset="0"/>
              </a:rPr>
              <a:t>desc</a:t>
            </a:r>
            <a:endParaRPr lang="en-NO" sz="1400" b="1" dirty="0">
              <a:solidFill>
                <a:srgbClr val="0070C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479580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r>
              <a:rPr lang="en-US" dirty="0"/>
              <a:t>Light, media/text right</a:t>
            </a:r>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lstStyle/>
          <a:p>
            <a:pPr marL="0" indent="0">
              <a:buNone/>
            </a:pPr>
            <a:endParaRPr lang="en-US" dirty="0"/>
          </a:p>
        </p:txBody>
      </p:sp>
      <p:pic>
        <p:nvPicPr>
          <p:cNvPr id="4" name="Picture 3">
            <a:extLst>
              <a:ext uri="{FF2B5EF4-FFF2-40B4-BE49-F238E27FC236}">
                <a16:creationId xmlns:a16="http://schemas.microsoft.com/office/drawing/2014/main" id="{22B7435F-696A-D477-3E4A-2B70ACFCCE29}"/>
              </a:ext>
            </a:extLst>
          </p:cNvPr>
          <p:cNvPicPr>
            <a:picLocks noChangeAspect="1"/>
          </p:cNvPicPr>
          <p:nvPr/>
        </p:nvPicPr>
        <p:blipFill>
          <a:blip r:embed="rId3"/>
          <a:stretch>
            <a:fillRect/>
          </a:stretch>
        </p:blipFill>
        <p:spPr>
          <a:xfrm>
            <a:off x="143067" y="259818"/>
            <a:ext cx="8857866" cy="4328156"/>
          </a:xfrm>
          <a:prstGeom prst="rect">
            <a:avLst/>
          </a:prstGeom>
        </p:spPr>
      </p:pic>
    </p:spTree>
    <p:extLst>
      <p:ext uri="{BB962C8B-B14F-4D97-AF65-F5344CB8AC3E}">
        <p14:creationId xmlns:p14="http://schemas.microsoft.com/office/powerpoint/2010/main" val="1134770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r>
              <a:rPr lang="en-NO" dirty="0"/>
              <a:t>What we saw</a:t>
            </a:r>
            <a:endParaRPr lang="en-US" dirty="0"/>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lstStyle/>
          <a:p>
            <a:r>
              <a:rPr lang="en-NO" dirty="0"/>
              <a:t>Azure Container apps</a:t>
            </a:r>
          </a:p>
          <a:p>
            <a:r>
              <a:rPr lang="en-NO" dirty="0"/>
              <a:t>A comparison with other hosting alternatives</a:t>
            </a:r>
          </a:p>
          <a:p>
            <a:r>
              <a:rPr lang="en-NO" dirty="0"/>
              <a:t>Demo of Kibana</a:t>
            </a:r>
          </a:p>
          <a:p>
            <a:pPr lvl="1"/>
            <a:r>
              <a:rPr lang="en-NO" dirty="0"/>
              <a:t>A working example with ingress and environment variables.</a:t>
            </a:r>
          </a:p>
          <a:p>
            <a:r>
              <a:rPr lang="en-NO" dirty="0"/>
              <a:t>Logging to log analytics</a:t>
            </a:r>
          </a:p>
          <a:p>
            <a:endParaRPr lang="en-NO" dirty="0"/>
          </a:p>
        </p:txBody>
      </p:sp>
    </p:spTree>
    <p:extLst>
      <p:ext uri="{BB962C8B-B14F-4D97-AF65-F5344CB8AC3E}">
        <p14:creationId xmlns:p14="http://schemas.microsoft.com/office/powerpoint/2010/main" val="2101539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0245B-4B32-4F3E-80D8-5520C89E0DAE}"/>
              </a:ext>
            </a:extLst>
          </p:cNvPr>
          <p:cNvSpPr>
            <a:spLocks noGrp="1"/>
          </p:cNvSpPr>
          <p:nvPr>
            <p:ph type="ctrTitle"/>
          </p:nvPr>
        </p:nvSpPr>
        <p:spPr>
          <a:xfrm>
            <a:off x="359087" y="1554656"/>
            <a:ext cx="8496944" cy="720080"/>
          </a:xfrm>
        </p:spPr>
        <p:txBody>
          <a:bodyPr>
            <a:normAutofit fontScale="90000"/>
          </a:bodyPr>
          <a:lstStyle/>
          <a:p>
            <a:r>
              <a:rPr lang="en-US" dirty="0"/>
              <a:t>Slides and demos from the conference will be available at</a:t>
            </a:r>
          </a:p>
        </p:txBody>
      </p:sp>
      <p:sp>
        <p:nvSpPr>
          <p:cNvPr id="3" name="Text Placeholder 2">
            <a:extLst>
              <a:ext uri="{FF2B5EF4-FFF2-40B4-BE49-F238E27FC236}">
                <a16:creationId xmlns:a16="http://schemas.microsoft.com/office/drawing/2014/main" id="{101563C6-7133-4BF2-86A6-BF91BD268DD0}"/>
              </a:ext>
            </a:extLst>
          </p:cNvPr>
          <p:cNvSpPr>
            <a:spLocks noGrp="1"/>
          </p:cNvSpPr>
          <p:nvPr>
            <p:ph type="body" sz="quarter" idx="10"/>
          </p:nvPr>
        </p:nvSpPr>
        <p:spPr>
          <a:xfrm>
            <a:off x="467544" y="2652741"/>
            <a:ext cx="8064896" cy="432048"/>
          </a:xfrm>
        </p:spPr>
        <p:txBody>
          <a:bodyPr/>
          <a:lstStyle/>
          <a:p>
            <a:r>
              <a:rPr lang="en-US" b="1" dirty="0"/>
              <a:t>https://github.com/nordicinfrastructureconference/2022</a:t>
            </a:r>
          </a:p>
        </p:txBody>
      </p:sp>
    </p:spTree>
    <p:extLst>
      <p:ext uri="{BB962C8B-B14F-4D97-AF65-F5344CB8AC3E}">
        <p14:creationId xmlns:p14="http://schemas.microsoft.com/office/powerpoint/2010/main" val="23915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C5DAF-8F57-46B2-9F41-B03F489CBDDB}"/>
              </a:ext>
            </a:extLst>
          </p:cNvPr>
          <p:cNvSpPr>
            <a:spLocks noGrp="1"/>
          </p:cNvSpPr>
          <p:nvPr>
            <p:ph type="ctrTitle"/>
          </p:nvPr>
        </p:nvSpPr>
        <p:spPr/>
        <p:txBody>
          <a:bodyPr/>
          <a:lstStyle/>
          <a:p>
            <a:r>
              <a:rPr lang="en-US" dirty="0"/>
              <a:t>Andreas Dreyer </a:t>
            </a:r>
            <a:r>
              <a:rPr lang="en-US" dirty="0" err="1"/>
              <a:t>Hysing</a:t>
            </a:r>
            <a:endParaRPr lang="en-US" dirty="0"/>
          </a:p>
        </p:txBody>
      </p:sp>
      <p:sp>
        <p:nvSpPr>
          <p:cNvPr id="3" name="Text Placeholder 2">
            <a:extLst>
              <a:ext uri="{FF2B5EF4-FFF2-40B4-BE49-F238E27FC236}">
                <a16:creationId xmlns:a16="http://schemas.microsoft.com/office/drawing/2014/main" id="{D944984C-634C-4ED0-B981-94C45DEC1281}"/>
              </a:ext>
            </a:extLst>
          </p:cNvPr>
          <p:cNvSpPr>
            <a:spLocks noGrp="1"/>
          </p:cNvSpPr>
          <p:nvPr>
            <p:ph type="body" sz="quarter" idx="10"/>
          </p:nvPr>
        </p:nvSpPr>
        <p:spPr/>
        <p:txBody>
          <a:bodyPr/>
          <a:lstStyle/>
          <a:p>
            <a:r>
              <a:rPr lang="en-GB" b="1" dirty="0"/>
              <a:t>Stretching for Zero Downtime Upgrades in Azure</a:t>
            </a:r>
          </a:p>
        </p:txBody>
      </p:sp>
    </p:spTree>
    <p:extLst>
      <p:ext uri="{BB962C8B-B14F-4D97-AF65-F5344CB8AC3E}">
        <p14:creationId xmlns:p14="http://schemas.microsoft.com/office/powerpoint/2010/main" val="34205523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5ED10-54DD-4023-9315-ED3CD119C39A}"/>
              </a:ext>
            </a:extLst>
          </p:cNvPr>
          <p:cNvSpPr>
            <a:spLocks noGrp="1"/>
          </p:cNvSpPr>
          <p:nvPr>
            <p:ph type="ctrTitle"/>
          </p:nvPr>
        </p:nvSpPr>
        <p:spPr/>
        <p:txBody>
          <a:bodyPr/>
          <a:lstStyle/>
          <a:p>
            <a:r>
              <a:rPr lang="en-US" dirty="0"/>
              <a:t>Part 2</a:t>
            </a:r>
          </a:p>
        </p:txBody>
      </p:sp>
    </p:spTree>
    <p:extLst>
      <p:ext uri="{BB962C8B-B14F-4D97-AF65-F5344CB8AC3E}">
        <p14:creationId xmlns:p14="http://schemas.microsoft.com/office/powerpoint/2010/main" val="3403511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64616C73-9EB1-D536-60AE-A78B9315C6A8}"/>
              </a:ext>
            </a:extLst>
          </p:cNvPr>
          <p:cNvSpPr>
            <a:spLocks noGrp="1"/>
          </p:cNvSpPr>
          <p:nvPr>
            <p:ph type="title"/>
          </p:nvPr>
        </p:nvSpPr>
        <p:spPr/>
        <p:txBody>
          <a:bodyPr>
            <a:normAutofit/>
          </a:bodyPr>
          <a:lstStyle/>
          <a:p>
            <a:r>
              <a:rPr lang="en-NO" dirty="0"/>
              <a:t>Quick recap</a:t>
            </a:r>
          </a:p>
        </p:txBody>
      </p:sp>
      <p:sp>
        <p:nvSpPr>
          <p:cNvPr id="20" name="Content Placeholder 2">
            <a:extLst>
              <a:ext uri="{FF2B5EF4-FFF2-40B4-BE49-F238E27FC236}">
                <a16:creationId xmlns:a16="http://schemas.microsoft.com/office/drawing/2014/main" id="{0F6C500F-C5F1-8880-9AE2-29F7EBAE1609}"/>
              </a:ext>
            </a:extLst>
          </p:cNvPr>
          <p:cNvSpPr txBox="1">
            <a:spLocks/>
          </p:cNvSpPr>
          <p:nvPr/>
        </p:nvSpPr>
        <p:spPr>
          <a:xfrm>
            <a:off x="3635901" y="1474709"/>
            <a:ext cx="1944207" cy="454471"/>
          </a:xfrm>
          <a:prstGeom prst="rect">
            <a:avLst/>
          </a:prstGeom>
        </p:spPr>
        <p:txBody>
          <a:bodyPr>
            <a:normAutofit/>
          </a:bodyPr>
          <a:lstStyle>
            <a:lvl1pPr marL="342900" indent="-342900" algn="l" defTabSz="457200" rtl="0" eaLnBrk="1" latinLnBrk="0" hangingPunct="1">
              <a:spcBef>
                <a:spcPct val="20000"/>
              </a:spcBef>
              <a:buClr>
                <a:srgbClr val="FDBA12"/>
              </a:buClr>
              <a:buFont typeface="Arial"/>
              <a:buChar char="•"/>
              <a:defRPr sz="2000" b="0" i="0" strike="noStrike" kern="1200" baseline="0">
                <a:solidFill>
                  <a:srgbClr val="343741"/>
                </a:solidFill>
                <a:latin typeface="IBM Plex Sans" panose="020B0503050203000203" pitchFamily="34" charset="0"/>
                <a:ea typeface="+mn-ea"/>
                <a:cs typeface="Museo Sans 300"/>
              </a:defRPr>
            </a:lvl1pPr>
            <a:lvl2pPr marL="742950" indent="-28575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2pPr>
            <a:lvl3pPr marL="1257300" indent="-34290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3pPr>
            <a:lvl4pPr marL="16002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4pPr>
            <a:lvl5pPr marL="20574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NO" dirty="0"/>
              <a:t>SAAS</a:t>
            </a:r>
          </a:p>
        </p:txBody>
      </p:sp>
      <p:cxnSp>
        <p:nvCxnSpPr>
          <p:cNvPr id="21" name="Straight Arrow Connector 20">
            <a:extLst>
              <a:ext uri="{FF2B5EF4-FFF2-40B4-BE49-F238E27FC236}">
                <a16:creationId xmlns:a16="http://schemas.microsoft.com/office/drawing/2014/main" id="{AA59C943-9527-57B6-1207-CDCB6D02BD7E}"/>
              </a:ext>
            </a:extLst>
          </p:cNvPr>
          <p:cNvCxnSpPr>
            <a:cxnSpLocks/>
          </p:cNvCxnSpPr>
          <p:nvPr/>
        </p:nvCxnSpPr>
        <p:spPr>
          <a:xfrm>
            <a:off x="4572000" y="3075806"/>
            <a:ext cx="0" cy="131469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C727A94-8B75-AD66-9488-DFD47CF31380}"/>
              </a:ext>
            </a:extLst>
          </p:cNvPr>
          <p:cNvCxnSpPr>
            <a:cxnSpLocks/>
          </p:cNvCxnSpPr>
          <p:nvPr/>
        </p:nvCxnSpPr>
        <p:spPr>
          <a:xfrm flipV="1">
            <a:off x="4572000" y="1851670"/>
            <a:ext cx="0" cy="153669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3" name="Content Placeholder 2">
            <a:extLst>
              <a:ext uri="{FF2B5EF4-FFF2-40B4-BE49-F238E27FC236}">
                <a16:creationId xmlns:a16="http://schemas.microsoft.com/office/drawing/2014/main" id="{A2B1E49A-8B77-2307-E58E-33A3BBFC48E9}"/>
              </a:ext>
            </a:extLst>
          </p:cNvPr>
          <p:cNvSpPr txBox="1">
            <a:spLocks/>
          </p:cNvSpPr>
          <p:nvPr/>
        </p:nvSpPr>
        <p:spPr>
          <a:xfrm>
            <a:off x="3743979" y="4295938"/>
            <a:ext cx="1656042" cy="3832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NO" sz="2000" dirty="0"/>
              <a:t>IAAS</a:t>
            </a:r>
          </a:p>
        </p:txBody>
      </p:sp>
      <p:pic>
        <p:nvPicPr>
          <p:cNvPr id="24" name="Picture 2">
            <a:extLst>
              <a:ext uri="{FF2B5EF4-FFF2-40B4-BE49-F238E27FC236}">
                <a16:creationId xmlns:a16="http://schemas.microsoft.com/office/drawing/2014/main" id="{21E20206-122E-FFE0-3583-10D72DA4C6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5550" y="1379323"/>
            <a:ext cx="921773" cy="64524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a:extLst>
              <a:ext uri="{FF2B5EF4-FFF2-40B4-BE49-F238E27FC236}">
                <a16:creationId xmlns:a16="http://schemas.microsoft.com/office/drawing/2014/main" id="{38F33E00-520B-CE71-B36E-D2E7818D28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9703" y="2971047"/>
            <a:ext cx="917620" cy="917620"/>
          </a:xfrm>
          <a:prstGeom prst="rect">
            <a:avLst/>
          </a:prstGeom>
          <a:noFill/>
          <a:extLst>
            <a:ext uri="{909E8E84-426E-40DD-AFC4-6F175D3DCCD1}">
              <a14:hiddenFill xmlns:a14="http://schemas.microsoft.com/office/drawing/2010/main">
                <a:solidFill>
                  <a:srgbClr val="FFFFFF"/>
                </a:solidFill>
              </a14:hiddenFill>
            </a:ext>
          </a:extLst>
        </p:spPr>
      </p:pic>
      <p:pic>
        <p:nvPicPr>
          <p:cNvPr id="27" name="Graphic 26">
            <a:extLst>
              <a:ext uri="{FF2B5EF4-FFF2-40B4-BE49-F238E27FC236}">
                <a16:creationId xmlns:a16="http://schemas.microsoft.com/office/drawing/2014/main" id="{BC428EC4-E642-23ED-B3B4-4DD501712C2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780101" y="4211251"/>
            <a:ext cx="552670" cy="552670"/>
          </a:xfrm>
          <a:prstGeom prst="rect">
            <a:avLst/>
          </a:prstGeom>
        </p:spPr>
      </p:pic>
      <p:sp>
        <p:nvSpPr>
          <p:cNvPr id="28" name="Content Placeholder 2">
            <a:extLst>
              <a:ext uri="{FF2B5EF4-FFF2-40B4-BE49-F238E27FC236}">
                <a16:creationId xmlns:a16="http://schemas.microsoft.com/office/drawing/2014/main" id="{DDCFD7CB-0E3C-5B5A-65E4-DB3677ACCC9E}"/>
              </a:ext>
            </a:extLst>
          </p:cNvPr>
          <p:cNvSpPr txBox="1">
            <a:spLocks/>
          </p:cNvSpPr>
          <p:nvPr/>
        </p:nvSpPr>
        <p:spPr>
          <a:xfrm>
            <a:off x="1156424" y="4253158"/>
            <a:ext cx="2215584" cy="4688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NO" sz="1600" dirty="0"/>
              <a:t>High maintainance</a:t>
            </a:r>
            <a:br>
              <a:rPr lang="en-NO" sz="1600" dirty="0"/>
            </a:br>
            <a:r>
              <a:rPr lang="en-NO" sz="1600" dirty="0"/>
              <a:t>Thight control</a:t>
            </a:r>
          </a:p>
        </p:txBody>
      </p:sp>
      <p:sp>
        <p:nvSpPr>
          <p:cNvPr id="29" name="Content Placeholder 2">
            <a:extLst>
              <a:ext uri="{FF2B5EF4-FFF2-40B4-BE49-F238E27FC236}">
                <a16:creationId xmlns:a16="http://schemas.microsoft.com/office/drawing/2014/main" id="{88D4F1A6-F316-9C65-1D97-39D0810B9CDF}"/>
              </a:ext>
            </a:extLst>
          </p:cNvPr>
          <p:cNvSpPr txBox="1">
            <a:spLocks/>
          </p:cNvSpPr>
          <p:nvPr/>
        </p:nvSpPr>
        <p:spPr>
          <a:xfrm>
            <a:off x="1043608" y="1467516"/>
            <a:ext cx="2215585" cy="4688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NO" sz="1600" dirty="0"/>
              <a:t>No maintainance</a:t>
            </a:r>
            <a:br>
              <a:rPr lang="en-NO" sz="1600" dirty="0"/>
            </a:br>
            <a:r>
              <a:rPr lang="en-NO" sz="1600" dirty="0"/>
              <a:t>No control</a:t>
            </a:r>
          </a:p>
        </p:txBody>
      </p:sp>
    </p:spTree>
    <p:extLst>
      <p:ext uri="{BB962C8B-B14F-4D97-AF65-F5344CB8AC3E}">
        <p14:creationId xmlns:p14="http://schemas.microsoft.com/office/powerpoint/2010/main" val="2790847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0740924-89EB-D7C7-2B7C-A4F7EC372313}"/>
              </a:ext>
            </a:extLst>
          </p:cNvPr>
          <p:cNvSpPr txBox="1">
            <a:spLocks/>
          </p:cNvSpPr>
          <p:nvPr/>
        </p:nvSpPr>
        <p:spPr>
          <a:xfrm>
            <a:off x="838200" y="365125"/>
            <a:ext cx="10515600" cy="1325563"/>
          </a:xfrm>
          <a:prstGeom prst="rect">
            <a:avLst/>
          </a:prstGeom>
        </p:spPr>
        <p:txBody>
          <a:bodyPr/>
          <a:lstStyle>
            <a:lvl1pPr algn="l" defTabSz="457200" rtl="0" eaLnBrk="1" latinLnBrk="0" hangingPunct="1">
              <a:spcBef>
                <a:spcPct val="0"/>
              </a:spcBef>
              <a:buNone/>
              <a:defRPr sz="3200" kern="1200" baseline="0">
                <a:solidFill>
                  <a:srgbClr val="343741"/>
                </a:solidFill>
                <a:latin typeface="IBM Plex Sans" panose="020B0503050203000203" pitchFamily="34" charset="0"/>
                <a:ea typeface="+mj-ea"/>
                <a:cs typeface="Museo Sans 100"/>
              </a:defRPr>
            </a:lvl1pPr>
          </a:lstStyle>
          <a:p>
            <a:r>
              <a:rPr lang="en-NO"/>
              <a:t>Hosting Alternatives on Azure</a:t>
            </a:r>
            <a:endParaRPr lang="en-NO" dirty="0"/>
          </a:p>
        </p:txBody>
      </p:sp>
      <p:sp>
        <p:nvSpPr>
          <p:cNvPr id="4" name="Content Placeholder 2">
            <a:extLst>
              <a:ext uri="{FF2B5EF4-FFF2-40B4-BE49-F238E27FC236}">
                <a16:creationId xmlns:a16="http://schemas.microsoft.com/office/drawing/2014/main" id="{A29430E7-45E6-4F93-A812-EC532DBF5495}"/>
              </a:ext>
            </a:extLst>
          </p:cNvPr>
          <p:cNvSpPr txBox="1">
            <a:spLocks/>
          </p:cNvSpPr>
          <p:nvPr/>
        </p:nvSpPr>
        <p:spPr>
          <a:xfrm>
            <a:off x="838201" y="2053829"/>
            <a:ext cx="2130832" cy="3171189"/>
          </a:xfrm>
          <a:prstGeom prst="rect">
            <a:avLst/>
          </a:prstGeom>
        </p:spPr>
        <p:txBody>
          <a:bodyPr>
            <a:normAutofit/>
          </a:bodyPr>
          <a:lstStyle>
            <a:lvl1pPr marL="342900" indent="-342900" algn="l" defTabSz="457200" rtl="0" eaLnBrk="1" latinLnBrk="0" hangingPunct="1">
              <a:spcBef>
                <a:spcPct val="20000"/>
              </a:spcBef>
              <a:buClr>
                <a:srgbClr val="FDBA12"/>
              </a:buClr>
              <a:buFont typeface="Arial"/>
              <a:buChar char="•"/>
              <a:defRPr sz="2000" b="0" i="0" strike="noStrike" kern="1200" baseline="0">
                <a:solidFill>
                  <a:srgbClr val="343741"/>
                </a:solidFill>
                <a:latin typeface="IBM Plex Sans" panose="020B0503050203000203" pitchFamily="34" charset="0"/>
                <a:ea typeface="+mn-ea"/>
                <a:cs typeface="Museo Sans 300"/>
              </a:defRPr>
            </a:lvl1pPr>
            <a:lvl2pPr marL="742950" indent="-28575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2pPr>
            <a:lvl3pPr marL="1257300" indent="-34290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3pPr>
            <a:lvl4pPr marL="16002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4pPr>
            <a:lvl5pPr marL="20574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NO" sz="1400" b="1" dirty="0"/>
              <a:t>Azure Functions</a:t>
            </a:r>
          </a:p>
          <a:p>
            <a:r>
              <a:rPr lang="en-NO" sz="1400" dirty="0"/>
              <a:t>managed</a:t>
            </a:r>
          </a:p>
          <a:p>
            <a:r>
              <a:rPr lang="en-NO" sz="1400" dirty="0"/>
              <a:t>Scaling based on event hub queues</a:t>
            </a:r>
          </a:p>
          <a:p>
            <a:r>
              <a:rPr lang="en-GB" sz="1400" dirty="0">
                <a:sym typeface="Wingdings" pitchFamily="2" charset="2"/>
              </a:rPr>
              <a:t>W</a:t>
            </a:r>
            <a:r>
              <a:rPr lang="en-NO" sz="1400" dirty="0">
                <a:sym typeface="Wingdings" pitchFamily="2" charset="2"/>
              </a:rPr>
              <a:t>ell suited for APIs and background processing </a:t>
            </a:r>
          </a:p>
          <a:p>
            <a:pPr marL="0" indent="0">
              <a:buFont typeface="Arial"/>
              <a:buNone/>
            </a:pPr>
            <a:endParaRPr lang="en-NO" sz="1400" b="1" dirty="0"/>
          </a:p>
        </p:txBody>
      </p:sp>
      <p:sp>
        <p:nvSpPr>
          <p:cNvPr id="5" name="Content Placeholder 2">
            <a:extLst>
              <a:ext uri="{FF2B5EF4-FFF2-40B4-BE49-F238E27FC236}">
                <a16:creationId xmlns:a16="http://schemas.microsoft.com/office/drawing/2014/main" id="{E8434B12-7EB9-CC2E-8C3E-C0C620EF49A4}"/>
              </a:ext>
            </a:extLst>
          </p:cNvPr>
          <p:cNvSpPr txBox="1">
            <a:spLocks/>
          </p:cNvSpPr>
          <p:nvPr/>
        </p:nvSpPr>
        <p:spPr>
          <a:xfrm>
            <a:off x="3324376" y="2053829"/>
            <a:ext cx="2430567" cy="37512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NO" sz="1400" b="1" dirty="0"/>
              <a:t>Azure app services</a:t>
            </a:r>
          </a:p>
          <a:p>
            <a:r>
              <a:rPr lang="en-NO" sz="1400" dirty="0"/>
              <a:t>Easy to use</a:t>
            </a:r>
          </a:p>
          <a:p>
            <a:r>
              <a:rPr lang="en-NO" sz="1400" dirty="0">
                <a:sym typeface="Wingdings" pitchFamily="2" charset="2"/>
              </a:rPr>
              <a:t>suited for web apps</a:t>
            </a:r>
            <a:endParaRPr lang="en-NO" sz="1400" dirty="0"/>
          </a:p>
          <a:p>
            <a:r>
              <a:rPr lang="nb-NO" sz="1400" dirty="0" err="1"/>
              <a:t>scaling</a:t>
            </a:r>
            <a:r>
              <a:rPr lang="nb-NO" sz="1400" dirty="0"/>
              <a:t> </a:t>
            </a:r>
            <a:r>
              <a:rPr lang="nb-NO" sz="1400" dirty="0" err="1"/>
              <a:t>on</a:t>
            </a:r>
            <a:r>
              <a:rPr lang="nb-NO" sz="1400" dirty="0"/>
              <a:t> CPU or </a:t>
            </a:r>
            <a:r>
              <a:rPr lang="nb-NO" sz="1400" dirty="0" err="1"/>
              <a:t>memory</a:t>
            </a:r>
            <a:endParaRPr lang="nb-NO" sz="1400" dirty="0"/>
          </a:p>
          <a:p>
            <a:pPr marL="0" indent="0">
              <a:buNone/>
            </a:pPr>
            <a:endParaRPr lang="en-NO" sz="1400" b="1" dirty="0"/>
          </a:p>
        </p:txBody>
      </p:sp>
      <p:sp>
        <p:nvSpPr>
          <p:cNvPr id="6" name="Content Placeholder 2">
            <a:extLst>
              <a:ext uri="{FF2B5EF4-FFF2-40B4-BE49-F238E27FC236}">
                <a16:creationId xmlns:a16="http://schemas.microsoft.com/office/drawing/2014/main" id="{B6B75C41-85D3-307C-27B1-8AAFA2D2E7BD}"/>
              </a:ext>
            </a:extLst>
          </p:cNvPr>
          <p:cNvSpPr txBox="1">
            <a:spLocks/>
          </p:cNvSpPr>
          <p:nvPr/>
        </p:nvSpPr>
        <p:spPr>
          <a:xfrm>
            <a:off x="5930180" y="2053829"/>
            <a:ext cx="2430567" cy="38663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NO" sz="1400" b="1" dirty="0"/>
              <a:t>Azure Kubernetes Services (AKS)</a:t>
            </a:r>
          </a:p>
          <a:p>
            <a:r>
              <a:rPr lang="en-NO" sz="1400" dirty="0"/>
              <a:t>Mighty. And effective</a:t>
            </a:r>
          </a:p>
          <a:p>
            <a:r>
              <a:rPr lang="en-NO" sz="1400" dirty="0"/>
              <a:t>Requires thoughtfull planning of upgrades</a:t>
            </a:r>
          </a:p>
        </p:txBody>
      </p:sp>
      <p:pic>
        <p:nvPicPr>
          <p:cNvPr id="7" name="Graphic 6">
            <a:extLst>
              <a:ext uri="{FF2B5EF4-FFF2-40B4-BE49-F238E27FC236}">
                <a16:creationId xmlns:a16="http://schemas.microsoft.com/office/drawing/2014/main" id="{4E14C5FC-5BEB-A3CE-B8B1-3ADA86BFF61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18635" y="1101505"/>
            <a:ext cx="788997" cy="788997"/>
          </a:xfrm>
          <a:prstGeom prst="rect">
            <a:avLst/>
          </a:prstGeom>
        </p:spPr>
      </p:pic>
      <p:pic>
        <p:nvPicPr>
          <p:cNvPr id="8" name="Graphic 7">
            <a:extLst>
              <a:ext uri="{FF2B5EF4-FFF2-40B4-BE49-F238E27FC236}">
                <a16:creationId xmlns:a16="http://schemas.microsoft.com/office/drawing/2014/main" id="{282F01EF-A8D8-62FE-9474-472E8D371D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07905" y="1101506"/>
            <a:ext cx="788998" cy="788998"/>
          </a:xfrm>
          <a:prstGeom prst="rect">
            <a:avLst/>
          </a:prstGeom>
        </p:spPr>
      </p:pic>
      <p:pic>
        <p:nvPicPr>
          <p:cNvPr id="9" name="Graphic 8">
            <a:extLst>
              <a:ext uri="{FF2B5EF4-FFF2-40B4-BE49-F238E27FC236}">
                <a16:creationId xmlns:a16="http://schemas.microsoft.com/office/drawing/2014/main" id="{6BDF910E-65F2-3110-0C3C-E74B806EC09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flipH="1">
            <a:off x="6402113" y="1048580"/>
            <a:ext cx="875098" cy="875098"/>
          </a:xfrm>
          <a:prstGeom prst="rect">
            <a:avLst/>
          </a:prstGeom>
        </p:spPr>
      </p:pic>
    </p:spTree>
    <p:extLst>
      <p:ext uri="{BB962C8B-B14F-4D97-AF65-F5344CB8AC3E}">
        <p14:creationId xmlns:p14="http://schemas.microsoft.com/office/powerpoint/2010/main" val="722016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r>
              <a:rPr lang="en-NO" dirty="0"/>
              <a:t>Azure Container Apps</a:t>
            </a:r>
            <a:endParaRPr lang="en-US" dirty="0"/>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normAutofit fontScale="85000" lnSpcReduction="10000"/>
          </a:bodyPr>
          <a:lstStyle/>
          <a:p>
            <a:r>
              <a:rPr lang="en-NO" dirty="0"/>
              <a:t>Container Apps is a new product by microsoft which is Generaly Available</a:t>
            </a:r>
          </a:p>
          <a:p>
            <a:r>
              <a:rPr lang="en-NO" dirty="0"/>
              <a:t>It runs on Azure Kubernetes Services (AKS). It is abstracting away most of the management.</a:t>
            </a:r>
          </a:p>
          <a:p>
            <a:r>
              <a:rPr lang="en-NO" dirty="0"/>
              <a:t>It runs a collection of many containers</a:t>
            </a:r>
          </a:p>
          <a:p>
            <a:pPr marL="0" indent="0">
              <a:buNone/>
            </a:pPr>
            <a:r>
              <a:rPr lang="en-NO" b="1" dirty="0"/>
              <a:t>Benefits</a:t>
            </a:r>
          </a:p>
          <a:p>
            <a:pPr lvl="1"/>
            <a:r>
              <a:rPr lang="en-NO" dirty="0"/>
              <a:t>Automatic upgrades 🎉</a:t>
            </a:r>
          </a:p>
          <a:p>
            <a:pPr lvl="1"/>
            <a:r>
              <a:rPr lang="en-NO" dirty="0"/>
              <a:t>Security best practices 😎</a:t>
            </a:r>
          </a:p>
          <a:p>
            <a:pPr lvl="1"/>
            <a:r>
              <a:rPr lang="en-NO" dirty="0"/>
              <a:t>KEDA</a:t>
            </a:r>
            <a:r>
              <a:rPr lang="en-GB" dirty="0"/>
              <a:t> Event Driven </a:t>
            </a:r>
            <a:r>
              <a:rPr lang="en-GB" dirty="0" err="1"/>
              <a:t>Autoscaler</a:t>
            </a:r>
            <a:r>
              <a:rPr lang="en-GB" dirty="0"/>
              <a:t> </a:t>
            </a:r>
            <a:r>
              <a:rPr lang="en-NO" dirty="0"/>
              <a:t>based on Event Hub queues or http requests 👏</a:t>
            </a:r>
          </a:p>
          <a:p>
            <a:pPr lvl="1"/>
            <a:r>
              <a:rPr lang="en-NO" dirty="0"/>
              <a:t>Dapr (</a:t>
            </a:r>
            <a:r>
              <a:rPr lang="en-GB" dirty="0"/>
              <a:t>APIs for building portable and reliable microservices)</a:t>
            </a:r>
            <a:endParaRPr lang="en-NO" dirty="0"/>
          </a:p>
          <a:p>
            <a:pPr lvl="1"/>
            <a:endParaRPr lang="en-NO" dirty="0"/>
          </a:p>
          <a:p>
            <a:pPr marL="0" indent="0">
              <a:buNone/>
            </a:pPr>
            <a:endParaRPr lang="en-US" dirty="0"/>
          </a:p>
        </p:txBody>
      </p:sp>
      <p:pic>
        <p:nvPicPr>
          <p:cNvPr id="5" name="Picture 4">
            <a:extLst>
              <a:ext uri="{FF2B5EF4-FFF2-40B4-BE49-F238E27FC236}">
                <a16:creationId xmlns:a16="http://schemas.microsoft.com/office/drawing/2014/main" id="{4D59CA48-E5C3-9310-D5EE-DC4B7767E1A9}"/>
              </a:ext>
            </a:extLst>
          </p:cNvPr>
          <p:cNvPicPr>
            <a:picLocks noChangeAspect="1"/>
          </p:cNvPicPr>
          <p:nvPr/>
        </p:nvPicPr>
        <p:blipFill>
          <a:blip r:embed="rId3"/>
          <a:stretch>
            <a:fillRect/>
          </a:stretch>
        </p:blipFill>
        <p:spPr>
          <a:xfrm>
            <a:off x="7156168" y="0"/>
            <a:ext cx="1955800" cy="1651000"/>
          </a:xfrm>
          <a:prstGeom prst="rect">
            <a:avLst/>
          </a:prstGeom>
        </p:spPr>
      </p:pic>
    </p:spTree>
    <p:extLst>
      <p:ext uri="{BB962C8B-B14F-4D97-AF65-F5344CB8AC3E}">
        <p14:creationId xmlns:p14="http://schemas.microsoft.com/office/powerpoint/2010/main" val="287986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normAutofit/>
          </a:bodyPr>
          <a:lstStyle/>
          <a:p>
            <a:pPr marL="0" indent="0">
              <a:buNone/>
            </a:pPr>
            <a:endParaRPr lang="en-US" dirty="0"/>
          </a:p>
        </p:txBody>
      </p:sp>
      <p:pic>
        <p:nvPicPr>
          <p:cNvPr id="6" name="Picture 2" descr="Kibana Logo">
            <a:extLst>
              <a:ext uri="{FF2B5EF4-FFF2-40B4-BE49-F238E27FC236}">
                <a16:creationId xmlns:a16="http://schemas.microsoft.com/office/drawing/2014/main" id="{5D251D54-765E-09DD-084D-AF575AB6C70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63688" y="460474"/>
            <a:ext cx="5499100" cy="412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6050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863A4CC4-C024-C2F6-21DB-27CAA17A1BF4}"/>
              </a:ext>
            </a:extLst>
          </p:cNvPr>
          <p:cNvGrpSpPr/>
          <p:nvPr/>
        </p:nvGrpSpPr>
        <p:grpSpPr>
          <a:xfrm>
            <a:off x="2342072" y="154886"/>
            <a:ext cx="4459855" cy="4833727"/>
            <a:chOff x="3143726" y="98698"/>
            <a:chExt cx="5816121" cy="6303689"/>
          </a:xfrm>
        </p:grpSpPr>
        <p:pic>
          <p:nvPicPr>
            <p:cNvPr id="7" name="Picture 2" descr="Kibana Logo">
              <a:extLst>
                <a:ext uri="{FF2B5EF4-FFF2-40B4-BE49-F238E27FC236}">
                  <a16:creationId xmlns:a16="http://schemas.microsoft.com/office/drawing/2014/main" id="{045374C4-9A5C-1CA6-B1A7-AF3720C2A1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1553" y="364331"/>
              <a:ext cx="5241636" cy="3934253"/>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a:extLst>
                <a:ext uri="{FF2B5EF4-FFF2-40B4-BE49-F238E27FC236}">
                  <a16:creationId xmlns:a16="http://schemas.microsoft.com/office/drawing/2014/main" id="{A88A7013-C76A-78C9-DF20-276FE8831272}"/>
                </a:ext>
              </a:extLst>
            </p:cNvPr>
            <p:cNvSpPr/>
            <p:nvPr/>
          </p:nvSpPr>
          <p:spPr>
            <a:xfrm>
              <a:off x="3232153" y="455612"/>
              <a:ext cx="5727694" cy="5946775"/>
            </a:xfrm>
            <a:prstGeom prst="roundRect">
              <a:avLst>
                <a:gd name="adj" fmla="val 6692"/>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5"/>
                </a:solidFill>
              </a:endParaRPr>
            </a:p>
          </p:txBody>
        </p:sp>
        <p:sp>
          <p:nvSpPr>
            <p:cNvPr id="9" name="Rounded Rectangle 8">
              <a:extLst>
                <a:ext uri="{FF2B5EF4-FFF2-40B4-BE49-F238E27FC236}">
                  <a16:creationId xmlns:a16="http://schemas.microsoft.com/office/drawing/2014/main" id="{4598062C-0AB8-DA6A-6731-454DA482E7D1}"/>
                </a:ext>
              </a:extLst>
            </p:cNvPr>
            <p:cNvSpPr/>
            <p:nvPr/>
          </p:nvSpPr>
          <p:spPr>
            <a:xfrm>
              <a:off x="3371853" y="963612"/>
              <a:ext cx="5432000" cy="2436211"/>
            </a:xfrm>
            <a:prstGeom prst="round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3"/>
                </a:solidFill>
              </a:endParaRPr>
            </a:p>
          </p:txBody>
        </p:sp>
        <p:sp>
          <p:nvSpPr>
            <p:cNvPr id="10" name="Rounded Rectangle 9">
              <a:extLst>
                <a:ext uri="{FF2B5EF4-FFF2-40B4-BE49-F238E27FC236}">
                  <a16:creationId xmlns:a16="http://schemas.microsoft.com/office/drawing/2014/main" id="{3D91423E-7749-E86B-FE4F-099A29E221FE}"/>
                </a:ext>
              </a:extLst>
            </p:cNvPr>
            <p:cNvSpPr/>
            <p:nvPr/>
          </p:nvSpPr>
          <p:spPr>
            <a:xfrm>
              <a:off x="3562353" y="1450975"/>
              <a:ext cx="5059646" cy="1765874"/>
            </a:xfrm>
            <a:prstGeom prst="round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3"/>
                </a:solidFill>
              </a:endParaRPr>
            </a:p>
          </p:txBody>
        </p:sp>
        <p:sp>
          <p:nvSpPr>
            <p:cNvPr id="11" name="Rounded Rectangle 10">
              <a:extLst>
                <a:ext uri="{FF2B5EF4-FFF2-40B4-BE49-F238E27FC236}">
                  <a16:creationId xmlns:a16="http://schemas.microsoft.com/office/drawing/2014/main" id="{9CE51CC9-4EF4-B274-933A-2AF7B406F8F4}"/>
                </a:ext>
              </a:extLst>
            </p:cNvPr>
            <p:cNvSpPr/>
            <p:nvPr/>
          </p:nvSpPr>
          <p:spPr>
            <a:xfrm>
              <a:off x="3371853" y="3749675"/>
              <a:ext cx="5432000" cy="2436211"/>
            </a:xfrm>
            <a:prstGeom prst="round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3"/>
                </a:solidFill>
              </a:endParaRPr>
            </a:p>
          </p:txBody>
        </p:sp>
        <p:sp>
          <p:nvSpPr>
            <p:cNvPr id="12" name="Rounded Rectangle 11">
              <a:extLst>
                <a:ext uri="{FF2B5EF4-FFF2-40B4-BE49-F238E27FC236}">
                  <a16:creationId xmlns:a16="http://schemas.microsoft.com/office/drawing/2014/main" id="{7E92C120-66BB-3BF0-1DF0-467DB84538B8}"/>
                </a:ext>
              </a:extLst>
            </p:cNvPr>
            <p:cNvSpPr/>
            <p:nvPr/>
          </p:nvSpPr>
          <p:spPr>
            <a:xfrm>
              <a:off x="3562353" y="4237038"/>
              <a:ext cx="5059646" cy="1765874"/>
            </a:xfrm>
            <a:prstGeom prst="round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3"/>
                </a:solidFill>
              </a:endParaRPr>
            </a:p>
          </p:txBody>
        </p:sp>
        <p:pic>
          <p:nvPicPr>
            <p:cNvPr id="13" name="Picture 4" descr="ElasticSearch: Lessons on Migration from MSSQL">
              <a:extLst>
                <a:ext uri="{FF2B5EF4-FFF2-40B4-BE49-F238E27FC236}">
                  <a16:creationId xmlns:a16="http://schemas.microsoft.com/office/drawing/2014/main" id="{67E4A5E0-B462-2C78-4340-516641AA89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8353" y="4267866"/>
              <a:ext cx="3558985" cy="1852248"/>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Arrow Connector 13">
              <a:extLst>
                <a:ext uri="{FF2B5EF4-FFF2-40B4-BE49-F238E27FC236}">
                  <a16:creationId xmlns:a16="http://schemas.microsoft.com/office/drawing/2014/main" id="{6FDA7681-1FC1-B6F4-735B-F0C2814FC186}"/>
                </a:ext>
              </a:extLst>
            </p:cNvPr>
            <p:cNvCxnSpPr>
              <a:cxnSpLocks/>
            </p:cNvCxnSpPr>
            <p:nvPr/>
          </p:nvCxnSpPr>
          <p:spPr>
            <a:xfrm>
              <a:off x="6318253" y="3216849"/>
              <a:ext cx="0" cy="8789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F232E5B-DB1C-9920-78E1-C4DD120B6547}"/>
                </a:ext>
              </a:extLst>
            </p:cNvPr>
            <p:cNvCxnSpPr>
              <a:cxnSpLocks/>
            </p:cNvCxnSpPr>
            <p:nvPr/>
          </p:nvCxnSpPr>
          <p:spPr>
            <a:xfrm>
              <a:off x="6248400" y="215900"/>
              <a:ext cx="0" cy="108029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58DEE01-374D-8AE1-8D3B-D6E6D589F5B8}"/>
                </a:ext>
              </a:extLst>
            </p:cNvPr>
            <p:cNvSpPr txBox="1"/>
            <p:nvPr/>
          </p:nvSpPr>
          <p:spPr>
            <a:xfrm>
              <a:off x="6404395" y="1057275"/>
              <a:ext cx="2242936" cy="321098"/>
            </a:xfrm>
            <a:prstGeom prst="rect">
              <a:avLst/>
            </a:prstGeom>
            <a:noFill/>
          </p:spPr>
          <p:txBody>
            <a:bodyPr wrap="square" rtlCol="0">
              <a:spAutoFit/>
            </a:bodyPr>
            <a:lstStyle/>
            <a:p>
              <a:r>
                <a:rPr lang="en-NO" sz="1000" dirty="0"/>
                <a:t>REVISION V1 AND V2</a:t>
              </a:r>
            </a:p>
          </p:txBody>
        </p:sp>
        <p:sp>
          <p:nvSpPr>
            <p:cNvPr id="17" name="TextBox 16">
              <a:extLst>
                <a:ext uri="{FF2B5EF4-FFF2-40B4-BE49-F238E27FC236}">
                  <a16:creationId xmlns:a16="http://schemas.microsoft.com/office/drawing/2014/main" id="{8E775EAA-7FF5-1A36-7124-5F77E6C794B1}"/>
                </a:ext>
              </a:extLst>
            </p:cNvPr>
            <p:cNvSpPr txBox="1"/>
            <p:nvPr/>
          </p:nvSpPr>
          <p:spPr>
            <a:xfrm>
              <a:off x="7207253" y="3829479"/>
              <a:ext cx="1440078" cy="321098"/>
            </a:xfrm>
            <a:prstGeom prst="rect">
              <a:avLst/>
            </a:prstGeom>
            <a:noFill/>
          </p:spPr>
          <p:txBody>
            <a:bodyPr wrap="square" rtlCol="0">
              <a:spAutoFit/>
            </a:bodyPr>
            <a:lstStyle/>
            <a:p>
              <a:r>
                <a:rPr lang="en-NO" sz="1000" dirty="0"/>
                <a:t>REVISION V1</a:t>
              </a:r>
            </a:p>
          </p:txBody>
        </p:sp>
        <p:sp>
          <p:nvSpPr>
            <p:cNvPr id="18" name="TextBox 17">
              <a:extLst>
                <a:ext uri="{FF2B5EF4-FFF2-40B4-BE49-F238E27FC236}">
                  <a16:creationId xmlns:a16="http://schemas.microsoft.com/office/drawing/2014/main" id="{B3EF5DDE-3C15-4A3B-778C-3E2CDA5551E5}"/>
                </a:ext>
              </a:extLst>
            </p:cNvPr>
            <p:cNvSpPr txBox="1"/>
            <p:nvPr/>
          </p:nvSpPr>
          <p:spPr>
            <a:xfrm>
              <a:off x="3439897" y="593700"/>
              <a:ext cx="2503693" cy="321098"/>
            </a:xfrm>
            <a:prstGeom prst="rect">
              <a:avLst/>
            </a:prstGeom>
            <a:noFill/>
          </p:spPr>
          <p:txBody>
            <a:bodyPr wrap="square" rtlCol="0">
              <a:spAutoFit/>
            </a:bodyPr>
            <a:lstStyle/>
            <a:p>
              <a:r>
                <a:rPr lang="en-NO" sz="1000" dirty="0"/>
                <a:t>CONTAINER APP KIBANA</a:t>
              </a:r>
            </a:p>
          </p:txBody>
        </p:sp>
        <p:sp>
          <p:nvSpPr>
            <p:cNvPr id="19" name="TextBox 18">
              <a:extLst>
                <a:ext uri="{FF2B5EF4-FFF2-40B4-BE49-F238E27FC236}">
                  <a16:creationId xmlns:a16="http://schemas.microsoft.com/office/drawing/2014/main" id="{2C100BB9-8D04-8FD7-A419-855C78677EED}"/>
                </a:ext>
              </a:extLst>
            </p:cNvPr>
            <p:cNvSpPr txBox="1"/>
            <p:nvPr/>
          </p:nvSpPr>
          <p:spPr>
            <a:xfrm>
              <a:off x="3355558" y="3401212"/>
              <a:ext cx="3223037" cy="321098"/>
            </a:xfrm>
            <a:prstGeom prst="rect">
              <a:avLst/>
            </a:prstGeom>
            <a:noFill/>
          </p:spPr>
          <p:txBody>
            <a:bodyPr wrap="square" rtlCol="0">
              <a:spAutoFit/>
            </a:bodyPr>
            <a:lstStyle/>
            <a:p>
              <a:r>
                <a:rPr lang="en-NO" sz="1000" dirty="0"/>
                <a:t>CONTAINER APP ELASTIC</a:t>
              </a:r>
            </a:p>
          </p:txBody>
        </p:sp>
        <p:sp>
          <p:nvSpPr>
            <p:cNvPr id="20" name="TextBox 19">
              <a:extLst>
                <a:ext uri="{FF2B5EF4-FFF2-40B4-BE49-F238E27FC236}">
                  <a16:creationId xmlns:a16="http://schemas.microsoft.com/office/drawing/2014/main" id="{A5800EF8-D72D-81C7-E4D4-CAD96253446E}"/>
                </a:ext>
              </a:extLst>
            </p:cNvPr>
            <p:cNvSpPr txBox="1"/>
            <p:nvPr/>
          </p:nvSpPr>
          <p:spPr>
            <a:xfrm>
              <a:off x="3143726" y="98698"/>
              <a:ext cx="3223037" cy="321098"/>
            </a:xfrm>
            <a:prstGeom prst="rect">
              <a:avLst/>
            </a:prstGeom>
            <a:noFill/>
          </p:spPr>
          <p:txBody>
            <a:bodyPr wrap="square" rtlCol="0">
              <a:spAutoFit/>
            </a:bodyPr>
            <a:lstStyle/>
            <a:p>
              <a:r>
                <a:rPr lang="en-NO" sz="1000" dirty="0"/>
                <a:t>ENVIRONMENT TEST</a:t>
              </a:r>
            </a:p>
          </p:txBody>
        </p:sp>
        <p:sp>
          <p:nvSpPr>
            <p:cNvPr id="21" name="TextBox 20">
              <a:extLst>
                <a:ext uri="{FF2B5EF4-FFF2-40B4-BE49-F238E27FC236}">
                  <a16:creationId xmlns:a16="http://schemas.microsoft.com/office/drawing/2014/main" id="{ACB24966-BB92-ECDD-5D96-DD3141E5C829}"/>
                </a:ext>
              </a:extLst>
            </p:cNvPr>
            <p:cNvSpPr txBox="1"/>
            <p:nvPr/>
          </p:nvSpPr>
          <p:spPr>
            <a:xfrm>
              <a:off x="6248401" y="504423"/>
              <a:ext cx="1981196" cy="321098"/>
            </a:xfrm>
            <a:prstGeom prst="rect">
              <a:avLst/>
            </a:prstGeom>
            <a:noFill/>
          </p:spPr>
          <p:txBody>
            <a:bodyPr wrap="square" rtlCol="0">
              <a:spAutoFit/>
            </a:bodyPr>
            <a:lstStyle/>
            <a:p>
              <a:r>
                <a:rPr lang="en-NO" sz="1000" dirty="0"/>
                <a:t>EXTERNAL INGRESS</a:t>
              </a:r>
            </a:p>
          </p:txBody>
        </p:sp>
        <p:sp>
          <p:nvSpPr>
            <p:cNvPr id="22" name="TextBox 21">
              <a:extLst>
                <a:ext uri="{FF2B5EF4-FFF2-40B4-BE49-F238E27FC236}">
                  <a16:creationId xmlns:a16="http://schemas.microsoft.com/office/drawing/2014/main" id="{9911BA74-505E-2BDE-3EC4-83C3A31A99ED}"/>
                </a:ext>
              </a:extLst>
            </p:cNvPr>
            <p:cNvSpPr txBox="1"/>
            <p:nvPr/>
          </p:nvSpPr>
          <p:spPr>
            <a:xfrm>
              <a:off x="6305563" y="3399115"/>
              <a:ext cx="1981196" cy="321098"/>
            </a:xfrm>
            <a:prstGeom prst="rect">
              <a:avLst/>
            </a:prstGeom>
            <a:noFill/>
          </p:spPr>
          <p:txBody>
            <a:bodyPr wrap="square" rtlCol="0">
              <a:spAutoFit/>
            </a:bodyPr>
            <a:lstStyle/>
            <a:p>
              <a:r>
                <a:rPr lang="en-NO" sz="1000" dirty="0"/>
                <a:t>INTERNAL INGRESS</a:t>
              </a:r>
            </a:p>
          </p:txBody>
        </p:sp>
      </p:grpSp>
    </p:spTree>
    <p:extLst>
      <p:ext uri="{BB962C8B-B14F-4D97-AF65-F5344CB8AC3E}">
        <p14:creationId xmlns:p14="http://schemas.microsoft.com/office/powerpoint/2010/main" val="2726050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515EA-3CF8-9F4E-AF14-568822DB629E}"/>
              </a:ext>
            </a:extLst>
          </p:cNvPr>
          <p:cNvSpPr>
            <a:spLocks noGrp="1"/>
          </p:cNvSpPr>
          <p:nvPr>
            <p:ph type="title"/>
          </p:nvPr>
        </p:nvSpPr>
        <p:spPr/>
        <p:txBody>
          <a:bodyPr/>
          <a:lstStyle/>
          <a:p>
            <a:endParaRPr lang="en-NO"/>
          </a:p>
        </p:txBody>
      </p:sp>
      <p:sp>
        <p:nvSpPr>
          <p:cNvPr id="3" name="Content Placeholder 2">
            <a:extLst>
              <a:ext uri="{FF2B5EF4-FFF2-40B4-BE49-F238E27FC236}">
                <a16:creationId xmlns:a16="http://schemas.microsoft.com/office/drawing/2014/main" id="{9C73975B-8D02-FE45-A75D-EFA651DA27E8}"/>
              </a:ext>
            </a:extLst>
          </p:cNvPr>
          <p:cNvSpPr>
            <a:spLocks noGrp="1"/>
          </p:cNvSpPr>
          <p:nvPr>
            <p:ph idx="1"/>
          </p:nvPr>
        </p:nvSpPr>
        <p:spPr/>
        <p:txBody>
          <a:bodyPr/>
          <a:lstStyle/>
          <a:p>
            <a:endParaRPr lang="en-NO"/>
          </a:p>
        </p:txBody>
      </p:sp>
      <p:pic>
        <p:nvPicPr>
          <p:cNvPr id="4" name="Picture 3">
            <a:extLst>
              <a:ext uri="{FF2B5EF4-FFF2-40B4-BE49-F238E27FC236}">
                <a16:creationId xmlns:a16="http://schemas.microsoft.com/office/drawing/2014/main" id="{739CFF76-8FB0-1945-9408-303AD1E743D8}"/>
              </a:ext>
            </a:extLst>
          </p:cNvPr>
          <p:cNvPicPr>
            <a:picLocks noChangeAspect="1"/>
          </p:cNvPicPr>
          <p:nvPr/>
        </p:nvPicPr>
        <p:blipFill>
          <a:blip r:embed="rId3"/>
          <a:stretch>
            <a:fillRect/>
          </a:stretch>
        </p:blipFill>
        <p:spPr>
          <a:xfrm>
            <a:off x="628650" y="185738"/>
            <a:ext cx="6534150" cy="4772025"/>
          </a:xfrm>
          <a:prstGeom prst="rect">
            <a:avLst/>
          </a:prstGeom>
        </p:spPr>
      </p:pic>
    </p:spTree>
    <p:extLst>
      <p:ext uri="{BB962C8B-B14F-4D97-AF65-F5344CB8AC3E}">
        <p14:creationId xmlns:p14="http://schemas.microsoft.com/office/powerpoint/2010/main" val="2406965498"/>
      </p:ext>
    </p:extLst>
  </p:cSld>
  <p:clrMapOvr>
    <a:masterClrMapping/>
  </p:clrMapOvr>
</p:sld>
</file>

<file path=ppt/theme/theme1.xml><?xml version="1.0" encoding="utf-8"?>
<a:theme xmlns:a="http://schemas.openxmlformats.org/drawingml/2006/main" name="PPT-mal_NIC">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DF284B6213CB4CBD271A0E6DF470EC" ma:contentTypeVersion="11" ma:contentTypeDescription="Create a new document." ma:contentTypeScope="" ma:versionID="b0a6f3e424f50e43b086763c94c50925">
  <xsd:schema xmlns:xsd="http://www.w3.org/2001/XMLSchema" xmlns:xs="http://www.w3.org/2001/XMLSchema" xmlns:p="http://schemas.microsoft.com/office/2006/metadata/properties" xmlns:ns2="e4701af2-6039-4481-b6e2-bd61bce39374" xmlns:ns3="a0436421-f0bd-486a-88e7-abd5c3142a2f" targetNamespace="http://schemas.microsoft.com/office/2006/metadata/properties" ma:root="true" ma:fieldsID="b9cb26e186ff719a28ef05dea6b7ee12" ns2:_="" ns3:_="">
    <xsd:import namespace="e4701af2-6039-4481-b6e2-bd61bce39374"/>
    <xsd:import namespace="a0436421-f0bd-486a-88e7-abd5c3142a2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3:SharedWithUsers" minOccurs="0"/>
                <xsd:element ref="ns3:SharedWithDetail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701af2-6039-4481-b6e2-bd61bce3937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0436421-f0bd-486a-88e7-abd5c3142a2f"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99F39AF-6920-45AD-8F1B-CEA1791166E1}">
  <ds:schemaRefs>
    <ds:schemaRef ds:uri="http://schemas.openxmlformats.org/package/2006/metadata/core-properties"/>
    <ds:schemaRef ds:uri="http://schemas.microsoft.com/office/2006/metadata/properties"/>
    <ds:schemaRef ds:uri="http://purl.org/dc/dcmitype/"/>
    <ds:schemaRef ds:uri="http://schemas.microsoft.com/office/2006/documentManagement/types"/>
    <ds:schemaRef ds:uri="http://purl.org/dc/elements/1.1/"/>
    <ds:schemaRef ds:uri="http://schemas.microsoft.com/office/infopath/2007/PartnerControls"/>
    <ds:schemaRef ds:uri="a0436421-f0bd-486a-88e7-abd5c3142a2f"/>
    <ds:schemaRef ds:uri="e4701af2-6039-4481-b6e2-bd61bce39374"/>
    <ds:schemaRef ds:uri="http://www.w3.org/XML/1998/namespace"/>
    <ds:schemaRef ds:uri="http://purl.org/dc/terms/"/>
  </ds:schemaRefs>
</ds:datastoreItem>
</file>

<file path=customXml/itemProps2.xml><?xml version="1.0" encoding="utf-8"?>
<ds:datastoreItem xmlns:ds="http://schemas.openxmlformats.org/officeDocument/2006/customXml" ds:itemID="{54ACF462-D648-4A17-9C65-7006FCC4EC6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4701af2-6039-4481-b6e2-bd61bce39374"/>
    <ds:schemaRef ds:uri="a0436421-f0bd-486a-88e7-abd5c3142a2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332DF7A-79CB-483F-8FE8-0A5E35B4985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PPT-mal_NIC.potx</Template>
  <TotalTime>2004</TotalTime>
  <Words>1166</Words>
  <Application>Microsoft Macintosh PowerPoint</Application>
  <PresentationFormat>On-screen Show (16:9)</PresentationFormat>
  <Paragraphs>106</Paragraphs>
  <Slides>16</Slides>
  <Notes>13</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Calibri</vt:lpstr>
      <vt:lpstr>Arial</vt:lpstr>
      <vt:lpstr>Verdana</vt:lpstr>
      <vt:lpstr>Consolas</vt:lpstr>
      <vt:lpstr>IBM Plex Sans</vt:lpstr>
      <vt:lpstr>PPT-mal_NIC</vt:lpstr>
      <vt:lpstr>PowerPoint Presentation</vt:lpstr>
      <vt:lpstr>Andreas Dreyer Hysing</vt:lpstr>
      <vt:lpstr>Part 2</vt:lpstr>
      <vt:lpstr>Quick recap</vt:lpstr>
      <vt:lpstr>PowerPoint Presentation</vt:lpstr>
      <vt:lpstr>Azure Container Apps</vt:lpstr>
      <vt:lpstr>PowerPoint Presentation</vt:lpstr>
      <vt:lpstr>PowerPoint Presentation</vt:lpstr>
      <vt:lpstr>PowerPoint Presentation</vt:lpstr>
      <vt:lpstr>PowerPoint Presentation</vt:lpstr>
      <vt:lpstr>PowerPoint Presentation</vt:lpstr>
      <vt:lpstr>PowerPoint Presentation</vt:lpstr>
      <vt:lpstr>Reading system logs</vt:lpstr>
      <vt:lpstr>Light, media/text right</vt:lpstr>
      <vt:lpstr>What we saw</vt:lpstr>
      <vt:lpstr>Slides and demos from the conference will be available 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tn</dc:creator>
  <cp:lastModifiedBy>Andreas Dreyer Hysing</cp:lastModifiedBy>
  <cp:revision>84</cp:revision>
  <dcterms:created xsi:type="dcterms:W3CDTF">2012-11-21T10:27:26Z</dcterms:created>
  <dcterms:modified xsi:type="dcterms:W3CDTF">2022-05-28T10:07:22Z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0x01010019DF284B6213CB4CBD271A0E6DF470EC</vt:lpwstr>
  </property>
</Properties>
</file>

<file path=docProps/thumbnail.jpeg>
</file>